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2"/>
  </p:notesMasterIdLst>
  <p:sldIdLst>
    <p:sldId id="314" r:id="rId5"/>
    <p:sldId id="316" r:id="rId6"/>
    <p:sldId id="317" r:id="rId7"/>
    <p:sldId id="337" r:id="rId8"/>
    <p:sldId id="318" r:id="rId9"/>
    <p:sldId id="319" r:id="rId10"/>
    <p:sldId id="320" r:id="rId11"/>
    <p:sldId id="338"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45" r:id="rId27"/>
    <p:sldId id="336" r:id="rId28"/>
    <p:sldId id="339" r:id="rId29"/>
    <p:sldId id="340" r:id="rId30"/>
    <p:sldId id="341" r:id="rId31"/>
    <p:sldId id="346" r:id="rId32"/>
    <p:sldId id="342" r:id="rId33"/>
    <p:sldId id="343" r:id="rId34"/>
    <p:sldId id="344" r:id="rId35"/>
    <p:sldId id="347" r:id="rId36"/>
    <p:sldId id="348" r:id="rId37"/>
    <p:sldId id="349" r:id="rId38"/>
    <p:sldId id="350" r:id="rId39"/>
    <p:sldId id="351" r:id="rId40"/>
    <p:sldId id="335" r:id="rId41"/>
  </p:sldIdLst>
  <p:sldSz cx="9144000" cy="6858000" type="screen4x3"/>
  <p:notesSz cx="6797675" cy="9928225"/>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B533FF2F-E212-4AF5-BC7F-F213DA620ED1}">
          <p14:sldIdLst>
            <p14:sldId id="314"/>
            <p14:sldId id="316"/>
            <p14:sldId id="317"/>
            <p14:sldId id="337"/>
            <p14:sldId id="318"/>
            <p14:sldId id="319"/>
            <p14:sldId id="320"/>
            <p14:sldId id="338"/>
            <p14:sldId id="321"/>
            <p14:sldId id="322"/>
            <p14:sldId id="323"/>
            <p14:sldId id="324"/>
            <p14:sldId id="325"/>
            <p14:sldId id="326"/>
            <p14:sldId id="327"/>
            <p14:sldId id="328"/>
            <p14:sldId id="329"/>
            <p14:sldId id="330"/>
            <p14:sldId id="331"/>
            <p14:sldId id="332"/>
            <p14:sldId id="333"/>
            <p14:sldId id="334"/>
            <p14:sldId id="345"/>
            <p14:sldId id="336"/>
            <p14:sldId id="339"/>
            <p14:sldId id="340"/>
            <p14:sldId id="341"/>
            <p14:sldId id="346"/>
            <p14:sldId id="342"/>
            <p14:sldId id="343"/>
            <p14:sldId id="344"/>
            <p14:sldId id="347"/>
            <p14:sldId id="348"/>
            <p14:sldId id="349"/>
            <p14:sldId id="350"/>
            <p14:sldId id="351"/>
            <p14:sldId id="335"/>
          </p14:sldIdLst>
        </p14:section>
        <p14:section name="Sekcja bez tytułu" id="{5196391C-3892-4F14-83E9-53B12A34C6B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ol Kulasinski" initials="KK" lastIdx="1" clrIdx="0">
    <p:extLst>
      <p:ext uri="{19B8F6BF-5375-455C-9EA6-DF929625EA0E}">
        <p15:presenceInfo xmlns:p15="http://schemas.microsoft.com/office/powerpoint/2012/main" userId="S::karol.kulasinski@yieldbird.com::e7e7b981-a51d-408d-a919-a5a6aa3028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55C"/>
    <a:srgbClr val="014479"/>
    <a:srgbClr val="00223E"/>
    <a:srgbClr val="576F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87009" autoAdjust="0"/>
  </p:normalViewPr>
  <p:slideViewPr>
    <p:cSldViewPr snapToGrid="0">
      <p:cViewPr varScale="1">
        <p:scale>
          <a:sx n="85" d="100"/>
          <a:sy n="85" d="100"/>
        </p:scale>
        <p:origin x="852" y="33"/>
      </p:cViewPr>
      <p:guideLst>
        <p:guide orient="horz" pos="2160"/>
        <p:guide pos="2880"/>
      </p:guideLst>
    </p:cSldViewPr>
  </p:slideViewPr>
  <p:outlineViewPr>
    <p:cViewPr>
      <p:scale>
        <a:sx n="33" d="100"/>
        <a:sy n="33" d="100"/>
      </p:scale>
      <p:origin x="0" y="-8622"/>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KarolKulasi&#324;ski\Dropbox\submind\ad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KarolKulasi&#324;ski\Dropbox\submind\ad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pl-PL"/>
              <a:t>Baby Care</a:t>
            </a:r>
            <a:endParaRPr lang="en-US"/>
          </a:p>
        </c:rich>
      </c:tx>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Babycare!$M$10</c:f>
              <c:strCache>
                <c:ptCount val="1"/>
                <c:pt idx="0">
                  <c:v>mothers</c:v>
                </c:pt>
              </c:strCache>
            </c:strRef>
          </c:tx>
          <c:spPr>
            <a:solidFill>
              <a:schemeClr val="accent1"/>
            </a:solidFill>
            <a:ln>
              <a:noFill/>
            </a:ln>
            <a:effectLst/>
          </c:spPr>
          <c:invertIfNegative val="0"/>
          <c:cat>
            <c:strRef>
              <c:f>Babycare!$N$9:$W$9</c:f>
              <c:strCache>
                <c:ptCount val="10"/>
                <c:pt idx="0">
                  <c:v>baby</c:v>
                </c:pt>
                <c:pt idx="1">
                  <c:v>smile</c:v>
                </c:pt>
                <c:pt idx="2">
                  <c:v>nurture</c:v>
                </c:pt>
                <c:pt idx="3">
                  <c:v>tender</c:v>
                </c:pt>
                <c:pt idx="4">
                  <c:v>years</c:v>
                </c:pt>
                <c:pt idx="5">
                  <c:v>pure</c:v>
                </c:pt>
                <c:pt idx="6">
                  <c:v>gentle</c:v>
                </c:pt>
                <c:pt idx="7">
                  <c:v>care</c:v>
                </c:pt>
                <c:pt idx="8">
                  <c:v>AVERAGE</c:v>
                </c:pt>
                <c:pt idx="9">
                  <c:v>ALL</c:v>
                </c:pt>
              </c:strCache>
            </c:strRef>
          </c:cat>
          <c:val>
            <c:numRef>
              <c:f>Babycare!$N$10:$W$10</c:f>
              <c:numCache>
                <c:formatCode>0%</c:formatCode>
                <c:ptCount val="10"/>
                <c:pt idx="0">
                  <c:v>1.66</c:v>
                </c:pt>
                <c:pt idx="1">
                  <c:v>0.83</c:v>
                </c:pt>
                <c:pt idx="2">
                  <c:v>0.46</c:v>
                </c:pt>
                <c:pt idx="3">
                  <c:v>0</c:v>
                </c:pt>
                <c:pt idx="4">
                  <c:v>2.42</c:v>
                </c:pt>
                <c:pt idx="5">
                  <c:v>0.09</c:v>
                </c:pt>
                <c:pt idx="6">
                  <c:v>0.69</c:v>
                </c:pt>
                <c:pt idx="7">
                  <c:v>0.88</c:v>
                </c:pt>
                <c:pt idx="8">
                  <c:v>0.87874999999999981</c:v>
                </c:pt>
                <c:pt idx="9">
                  <c:v>4.1900000000000004</c:v>
                </c:pt>
              </c:numCache>
            </c:numRef>
          </c:val>
          <c:extLst xmlns:c16r2="http://schemas.microsoft.com/office/drawing/2015/06/chart">
            <c:ext xmlns:c16="http://schemas.microsoft.com/office/drawing/2014/chart" uri="{C3380CC4-5D6E-409C-BE32-E72D297353CC}">
              <c16:uniqueId val="{00000000-6DF8-41A0-BB66-A1D8B156A73F}"/>
            </c:ext>
          </c:extLst>
        </c:ser>
        <c:ser>
          <c:idx val="1"/>
          <c:order val="1"/>
          <c:tx>
            <c:strRef>
              <c:f>Babycare!$M$11</c:f>
              <c:strCache>
                <c:ptCount val="1"/>
                <c:pt idx="0">
                  <c:v>car lovers</c:v>
                </c:pt>
              </c:strCache>
            </c:strRef>
          </c:tx>
          <c:spPr>
            <a:solidFill>
              <a:schemeClr val="accent2"/>
            </a:solidFill>
            <a:ln>
              <a:noFill/>
            </a:ln>
            <a:effectLst/>
          </c:spPr>
          <c:invertIfNegative val="0"/>
          <c:cat>
            <c:strRef>
              <c:f>Babycare!$N$9:$W$9</c:f>
              <c:strCache>
                <c:ptCount val="10"/>
                <c:pt idx="0">
                  <c:v>baby</c:v>
                </c:pt>
                <c:pt idx="1">
                  <c:v>smile</c:v>
                </c:pt>
                <c:pt idx="2">
                  <c:v>nurture</c:v>
                </c:pt>
                <c:pt idx="3">
                  <c:v>tender</c:v>
                </c:pt>
                <c:pt idx="4">
                  <c:v>years</c:v>
                </c:pt>
                <c:pt idx="5">
                  <c:v>pure</c:v>
                </c:pt>
                <c:pt idx="6">
                  <c:v>gentle</c:v>
                </c:pt>
                <c:pt idx="7">
                  <c:v>care</c:v>
                </c:pt>
                <c:pt idx="8">
                  <c:v>AVERAGE</c:v>
                </c:pt>
                <c:pt idx="9">
                  <c:v>ALL</c:v>
                </c:pt>
              </c:strCache>
            </c:strRef>
          </c:cat>
          <c:val>
            <c:numRef>
              <c:f>Babycare!$N$11:$W$11</c:f>
              <c:numCache>
                <c:formatCode>0%</c:formatCode>
                <c:ptCount val="10"/>
                <c:pt idx="0">
                  <c:v>0.78</c:v>
                </c:pt>
                <c:pt idx="1">
                  <c:v>0.57999999999999996</c:v>
                </c:pt>
                <c:pt idx="2">
                  <c:v>0.19</c:v>
                </c:pt>
                <c:pt idx="3">
                  <c:v>0.35</c:v>
                </c:pt>
                <c:pt idx="4">
                  <c:v>1.86</c:v>
                </c:pt>
                <c:pt idx="5">
                  <c:v>0.71</c:v>
                </c:pt>
                <c:pt idx="6">
                  <c:v>0.65</c:v>
                </c:pt>
                <c:pt idx="7">
                  <c:v>0.84</c:v>
                </c:pt>
                <c:pt idx="8">
                  <c:v>0.745</c:v>
                </c:pt>
                <c:pt idx="9">
                  <c:v>2.65</c:v>
                </c:pt>
              </c:numCache>
            </c:numRef>
          </c:val>
          <c:extLst xmlns:c16r2="http://schemas.microsoft.com/office/drawing/2015/06/chart">
            <c:ext xmlns:c16="http://schemas.microsoft.com/office/drawing/2014/chart" uri="{C3380CC4-5D6E-409C-BE32-E72D297353CC}">
              <c16:uniqueId val="{00000001-6DF8-41A0-BB66-A1D8B156A73F}"/>
            </c:ext>
          </c:extLst>
        </c:ser>
        <c:dLbls>
          <c:showLegendKey val="0"/>
          <c:showVal val="0"/>
          <c:showCatName val="0"/>
          <c:showSerName val="0"/>
          <c:showPercent val="0"/>
          <c:showBubbleSize val="0"/>
        </c:dLbls>
        <c:gapWidth val="267"/>
        <c:overlap val="-43"/>
        <c:axId val="494594896"/>
        <c:axId val="494588368"/>
      </c:barChart>
      <c:catAx>
        <c:axId val="49459489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494588368"/>
        <c:crosses val="autoZero"/>
        <c:auto val="1"/>
        <c:lblAlgn val="ctr"/>
        <c:lblOffset val="100"/>
        <c:noMultiLvlLbl val="0"/>
      </c:catAx>
      <c:valAx>
        <c:axId val="494588368"/>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494594896"/>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pl-PL"/>
              <a:t>Tesla</a:t>
            </a:r>
            <a:endParaRPr lang="en-US"/>
          </a:p>
        </c:rich>
      </c:tx>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Tesla!$R$11</c:f>
              <c:strCache>
                <c:ptCount val="1"/>
                <c:pt idx="0">
                  <c:v>mothers</c:v>
                </c:pt>
              </c:strCache>
            </c:strRef>
          </c:tx>
          <c:spPr>
            <a:solidFill>
              <a:schemeClr val="accent1"/>
            </a:solidFill>
            <a:ln>
              <a:noFill/>
            </a:ln>
            <a:effectLst/>
          </c:spPr>
          <c:invertIfNegative val="0"/>
          <c:cat>
            <c:strRef>
              <c:f>Tesla!$S$10:$X$10</c:f>
              <c:strCache>
                <c:ptCount val="6"/>
                <c:pt idx="0">
                  <c:v>car</c:v>
                </c:pt>
                <c:pt idx="1">
                  <c:v>dark</c:v>
                </c:pt>
                <c:pt idx="2">
                  <c:v>drive</c:v>
                </c:pt>
                <c:pt idx="3">
                  <c:v>believe</c:v>
                </c:pt>
                <c:pt idx="4">
                  <c:v>AVERAGE</c:v>
                </c:pt>
                <c:pt idx="5">
                  <c:v>ALL</c:v>
                </c:pt>
              </c:strCache>
            </c:strRef>
          </c:cat>
          <c:val>
            <c:numRef>
              <c:f>Tesla!$S$11:$X$11</c:f>
              <c:numCache>
                <c:formatCode>0%</c:formatCode>
                <c:ptCount val="6"/>
                <c:pt idx="0">
                  <c:v>1.1499999999999999</c:v>
                </c:pt>
                <c:pt idx="1">
                  <c:v>0.85</c:v>
                </c:pt>
                <c:pt idx="2">
                  <c:v>0.91</c:v>
                </c:pt>
                <c:pt idx="3">
                  <c:v>0.66</c:v>
                </c:pt>
                <c:pt idx="4">
                  <c:v>0.89250000000000007</c:v>
                </c:pt>
                <c:pt idx="5">
                  <c:v>1.51</c:v>
                </c:pt>
              </c:numCache>
            </c:numRef>
          </c:val>
          <c:extLst xmlns:c16r2="http://schemas.microsoft.com/office/drawing/2015/06/chart">
            <c:ext xmlns:c16="http://schemas.microsoft.com/office/drawing/2014/chart" uri="{C3380CC4-5D6E-409C-BE32-E72D297353CC}">
              <c16:uniqueId val="{00000000-92CD-40A5-B29C-4C3E729D5D6B}"/>
            </c:ext>
          </c:extLst>
        </c:ser>
        <c:ser>
          <c:idx val="1"/>
          <c:order val="1"/>
          <c:tx>
            <c:strRef>
              <c:f>Tesla!$R$12</c:f>
              <c:strCache>
                <c:ptCount val="1"/>
                <c:pt idx="0">
                  <c:v>car lovers</c:v>
                </c:pt>
              </c:strCache>
            </c:strRef>
          </c:tx>
          <c:spPr>
            <a:solidFill>
              <a:schemeClr val="accent2"/>
            </a:solidFill>
            <a:ln>
              <a:noFill/>
            </a:ln>
            <a:effectLst/>
          </c:spPr>
          <c:invertIfNegative val="0"/>
          <c:cat>
            <c:strRef>
              <c:f>Tesla!$S$10:$X$10</c:f>
              <c:strCache>
                <c:ptCount val="6"/>
                <c:pt idx="0">
                  <c:v>car</c:v>
                </c:pt>
                <c:pt idx="1">
                  <c:v>dark</c:v>
                </c:pt>
                <c:pt idx="2">
                  <c:v>drive</c:v>
                </c:pt>
                <c:pt idx="3">
                  <c:v>believe</c:v>
                </c:pt>
                <c:pt idx="4">
                  <c:v>AVERAGE</c:v>
                </c:pt>
                <c:pt idx="5">
                  <c:v>ALL</c:v>
                </c:pt>
              </c:strCache>
            </c:strRef>
          </c:cat>
          <c:val>
            <c:numRef>
              <c:f>Tesla!$S$12:$X$12</c:f>
              <c:numCache>
                <c:formatCode>0%</c:formatCode>
                <c:ptCount val="6"/>
                <c:pt idx="0">
                  <c:v>2.62</c:v>
                </c:pt>
                <c:pt idx="1">
                  <c:v>0.68</c:v>
                </c:pt>
                <c:pt idx="2">
                  <c:v>2.08</c:v>
                </c:pt>
                <c:pt idx="3">
                  <c:v>0.69</c:v>
                </c:pt>
                <c:pt idx="4">
                  <c:v>1.5175000000000001</c:v>
                </c:pt>
                <c:pt idx="5">
                  <c:v>4.53</c:v>
                </c:pt>
              </c:numCache>
            </c:numRef>
          </c:val>
          <c:extLst xmlns:c16r2="http://schemas.microsoft.com/office/drawing/2015/06/chart">
            <c:ext xmlns:c16="http://schemas.microsoft.com/office/drawing/2014/chart" uri="{C3380CC4-5D6E-409C-BE32-E72D297353CC}">
              <c16:uniqueId val="{00000001-92CD-40A5-B29C-4C3E729D5D6B}"/>
            </c:ext>
          </c:extLst>
        </c:ser>
        <c:dLbls>
          <c:showLegendKey val="0"/>
          <c:showVal val="0"/>
          <c:showCatName val="0"/>
          <c:showSerName val="0"/>
          <c:showPercent val="0"/>
          <c:showBubbleSize val="0"/>
        </c:dLbls>
        <c:gapWidth val="267"/>
        <c:overlap val="-43"/>
        <c:axId val="336107616"/>
        <c:axId val="336109248"/>
      </c:barChart>
      <c:catAx>
        <c:axId val="33610761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336109248"/>
        <c:crosses val="autoZero"/>
        <c:auto val="1"/>
        <c:lblAlgn val="ctr"/>
        <c:lblOffset val="100"/>
        <c:noMultiLvlLbl val="0"/>
      </c:catAx>
      <c:valAx>
        <c:axId val="336109248"/>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336107616"/>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fld id="{C77731DA-4350-4BE7-B11F-0440C44D3B7C}" type="datetimeFigureOut">
              <a:rPr lang="pl-PL" smtClean="0"/>
              <a:t>04.03.2020</a:t>
            </a:fld>
            <a:endParaRPr lang="pl-PL"/>
          </a:p>
        </p:txBody>
      </p:sp>
      <p:sp>
        <p:nvSpPr>
          <p:cNvPr id="4" name="Symbol zastępczy obrazu slajdu 3"/>
          <p:cNvSpPr>
            <a:spLocks noGrp="1" noRot="1" noChangeAspect="1"/>
          </p:cNvSpPr>
          <p:nvPr>
            <p:ph type="sldImg" idx="2"/>
          </p:nvPr>
        </p:nvSpPr>
        <p:spPr>
          <a:xfrm>
            <a:off x="1165225" y="1241425"/>
            <a:ext cx="4467225" cy="3349625"/>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79450" y="4778375"/>
            <a:ext cx="5438775" cy="3908425"/>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fld id="{5A436779-1C3A-4B9D-9BBA-59F72BE00118}" type="slidenum">
              <a:rPr lang="pl-PL" smtClean="0"/>
              <a:t>‹#›</a:t>
            </a:fld>
            <a:endParaRPr lang="pl-PL"/>
          </a:p>
        </p:txBody>
      </p:sp>
    </p:spTree>
    <p:extLst>
      <p:ext uri="{BB962C8B-B14F-4D97-AF65-F5344CB8AC3E}">
        <p14:creationId xmlns:p14="http://schemas.microsoft.com/office/powerpoint/2010/main" val="2845108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l-PL" dirty="0"/>
              <a:t>Kliknij, aby edytować styl</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a:t>KLIKNIJ, ABY EDYTOWAĆ STYL WZORCA PODTYTUŁU</a:t>
            </a:r>
            <a:endParaRPr lang="en-US" dirty="0"/>
          </a:p>
        </p:txBody>
      </p:sp>
    </p:spTree>
    <p:extLst>
      <p:ext uri="{BB962C8B-B14F-4D97-AF65-F5344CB8AC3E}">
        <p14:creationId xmlns:p14="http://schemas.microsoft.com/office/powerpoint/2010/main" val="51323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jedna lini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pl-PL" sz="3200" kern="1200" baseline="0" dirty="0" smtClean="0">
                <a:solidFill>
                  <a:schemeClr val="tx1"/>
                </a:solidFill>
                <a:latin typeface="+mj-lt"/>
                <a:ea typeface="+mj-ea"/>
                <a:cs typeface="+mj-cs"/>
              </a:defRPr>
            </a:lvl1pPr>
          </a:lstStyle>
          <a:p>
            <a:r>
              <a:rPr lang="pl-PL" dirty="0"/>
              <a:t>TYTUL –JEDNA LINIA</a:t>
            </a:r>
            <a:endParaRPr lang="en-US" dirty="0"/>
          </a:p>
        </p:txBody>
      </p:sp>
      <p:sp>
        <p:nvSpPr>
          <p:cNvPr id="3" name="Content Placeholder 2"/>
          <p:cNvSpPr>
            <a:spLocks noGrp="1"/>
          </p:cNvSpPr>
          <p:nvPr>
            <p:ph idx="1"/>
          </p:nvPr>
        </p:nvSpPr>
        <p:spPr/>
        <p:txBody>
          <a:bodyPr/>
          <a:lstStyle>
            <a:lvl1pPr marL="228600" indent="-228600">
              <a:buClr>
                <a:schemeClr val="accent2"/>
              </a:buClr>
              <a:buFont typeface="Wingdings" panose="05000000000000000000" pitchFamily="2" charset="2"/>
              <a:buChar char="§"/>
              <a:defRPr sz="2400">
                <a:solidFill>
                  <a:schemeClr val="tx1"/>
                </a:solidFill>
              </a:defRPr>
            </a:lvl1pPr>
            <a:lvl2pPr marL="685800" indent="-228600">
              <a:buClr>
                <a:schemeClr val="accent1"/>
              </a:buClr>
              <a:buFont typeface="Wingdings" panose="05000000000000000000" pitchFamily="2" charset="2"/>
              <a:buChar char="§"/>
              <a:defRPr>
                <a:solidFill>
                  <a:schemeClr val="tx1"/>
                </a:solidFill>
              </a:defRPr>
            </a:lvl2pPr>
            <a:lvl3pPr marL="1143000" indent="-228600">
              <a:buFont typeface="Wingdings" panose="05000000000000000000" pitchFamily="2" charset="2"/>
              <a:buChar char="§"/>
              <a:defRPr>
                <a:solidFill>
                  <a:schemeClr val="tx1"/>
                </a:solidFill>
              </a:defRPr>
            </a:lvl3pPr>
            <a:lvl4pPr marL="1600200" indent="-228600">
              <a:buFont typeface="Wingdings" panose="05000000000000000000" pitchFamily="2" charset="2"/>
              <a:buChar char="§"/>
              <a:defRPr>
                <a:solidFill>
                  <a:schemeClr val="tx1"/>
                </a:solidFill>
              </a:defRPr>
            </a:lvl4pPr>
            <a:lvl5pPr marL="2057400" indent="-228600">
              <a:buFont typeface="Wingdings" panose="05000000000000000000" pitchFamily="2" charset="2"/>
              <a:buChar char="§"/>
              <a:defRPr>
                <a:solidFill>
                  <a:schemeClr val="tx1"/>
                </a:solidFill>
              </a:defRPr>
            </a:lvl5pPr>
          </a:lstStyle>
          <a:p>
            <a:pPr lvl="0"/>
            <a:r>
              <a:rPr lang="pl-PL" dirty="0"/>
              <a:t>Kliknij, aby edytować style wzorca tekstu</a:t>
            </a:r>
          </a:p>
          <a:p>
            <a:pPr lvl="1"/>
            <a:r>
              <a:rPr lang="pl-PL" dirty="0"/>
              <a:t>Drugi poziom</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D0FECCB-B19D-471E-8E5A-B2D9B7BD29E9}" type="slidenum">
              <a:rPr lang="pl-PL" smtClean="0"/>
              <a:pPr/>
              <a:t>‹#›</a:t>
            </a:fld>
            <a:endParaRPr lang="pl-PL"/>
          </a:p>
        </p:txBody>
      </p:sp>
      <p:sp>
        <p:nvSpPr>
          <p:cNvPr id="7" name="Trójkąt prostokątny 6"/>
          <p:cNvSpPr/>
          <p:nvPr userDrawn="1"/>
        </p:nvSpPr>
        <p:spPr>
          <a:xfrm rot="5400000">
            <a:off x="-17420" y="891766"/>
            <a:ext cx="412835" cy="4128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rgbClr val="FFC000"/>
              </a:solidFill>
            </a:endParaRPr>
          </a:p>
        </p:txBody>
      </p:sp>
    </p:spTree>
    <p:extLst>
      <p:ext uri="{BB962C8B-B14F-4D97-AF65-F5344CB8AC3E}">
        <p14:creationId xmlns:p14="http://schemas.microsoft.com/office/powerpoint/2010/main" val="88962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ytuł DWIE LIN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pl-PL" sz="3200" kern="1200" baseline="0" dirty="0" smtClean="0">
                <a:solidFill>
                  <a:schemeClr val="tx1"/>
                </a:solidFill>
                <a:latin typeface="+mj-lt"/>
                <a:ea typeface="+mj-ea"/>
                <a:cs typeface="+mj-cs"/>
              </a:defRPr>
            </a:lvl1pPr>
          </a:lstStyle>
          <a:p>
            <a:r>
              <a:rPr lang="pl-PL" dirty="0"/>
              <a:t>TYTUL –DWIE DŁUUGIE</a:t>
            </a:r>
            <a:br>
              <a:rPr lang="pl-PL" dirty="0"/>
            </a:br>
            <a:r>
              <a:rPr lang="pl-PL" dirty="0"/>
              <a:t>LINIE</a:t>
            </a:r>
            <a:endParaRPr lang="en-US" dirty="0"/>
          </a:p>
        </p:txBody>
      </p:sp>
      <p:sp>
        <p:nvSpPr>
          <p:cNvPr id="3" name="Content Placeholder 2"/>
          <p:cNvSpPr>
            <a:spLocks noGrp="1"/>
          </p:cNvSpPr>
          <p:nvPr>
            <p:ph idx="1"/>
          </p:nvPr>
        </p:nvSpPr>
        <p:spPr/>
        <p:txBody>
          <a:bodyPr/>
          <a:lstStyle>
            <a:lvl1pPr marL="228600" indent="-228600">
              <a:buClr>
                <a:schemeClr val="accent2"/>
              </a:buClr>
              <a:buFont typeface="Wingdings" panose="05000000000000000000" pitchFamily="2" charset="2"/>
              <a:buChar char="§"/>
              <a:defRPr sz="2400">
                <a:solidFill>
                  <a:schemeClr val="tx1"/>
                </a:solidFill>
              </a:defRPr>
            </a:lvl1pPr>
            <a:lvl2pPr marL="685800" indent="-228600">
              <a:buClr>
                <a:schemeClr val="accent1"/>
              </a:buClr>
              <a:buFont typeface="Wingdings" panose="05000000000000000000" pitchFamily="2" charset="2"/>
              <a:buChar char="§"/>
              <a:defRPr>
                <a:solidFill>
                  <a:schemeClr val="tx1"/>
                </a:solidFill>
              </a:defRPr>
            </a:lvl2pPr>
            <a:lvl3pPr marL="1143000" indent="-228600">
              <a:buFont typeface="Wingdings" panose="05000000000000000000" pitchFamily="2" charset="2"/>
              <a:buChar char="§"/>
              <a:defRPr>
                <a:solidFill>
                  <a:schemeClr val="tx1"/>
                </a:solidFill>
              </a:defRPr>
            </a:lvl3pPr>
            <a:lvl4pPr marL="1600200" indent="-228600">
              <a:buFont typeface="Wingdings" panose="05000000000000000000" pitchFamily="2" charset="2"/>
              <a:buChar char="§"/>
              <a:defRPr>
                <a:solidFill>
                  <a:schemeClr val="tx1"/>
                </a:solidFill>
              </a:defRPr>
            </a:lvl4pPr>
            <a:lvl5pPr marL="2057400" indent="-228600">
              <a:buFont typeface="Wingdings" panose="05000000000000000000" pitchFamily="2" charset="2"/>
              <a:buChar char="§"/>
              <a:defRPr>
                <a:solidFill>
                  <a:schemeClr val="tx1"/>
                </a:solidFill>
              </a:defRPr>
            </a:lvl5pPr>
          </a:lstStyle>
          <a:p>
            <a:pPr lvl="0"/>
            <a:r>
              <a:rPr lang="pl-PL" dirty="0"/>
              <a:t>Kliknij, aby edytować style wzorca tekstu</a:t>
            </a:r>
          </a:p>
          <a:p>
            <a:pPr lvl="1"/>
            <a:r>
              <a:rPr lang="pl-PL" dirty="0"/>
              <a:t>Drugi poziom</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D0FECCB-B19D-471E-8E5A-B2D9B7BD29E9}" type="slidenum">
              <a:rPr lang="pl-PL" smtClean="0"/>
              <a:pPr/>
              <a:t>‹#›</a:t>
            </a:fld>
            <a:endParaRPr lang="pl-PL"/>
          </a:p>
        </p:txBody>
      </p:sp>
      <p:sp>
        <p:nvSpPr>
          <p:cNvPr id="7" name="Trójkąt prostokątny 6"/>
          <p:cNvSpPr/>
          <p:nvPr userDrawn="1"/>
        </p:nvSpPr>
        <p:spPr>
          <a:xfrm rot="5400000">
            <a:off x="-17420" y="615072"/>
            <a:ext cx="412835" cy="4128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rgbClr val="FFC000"/>
              </a:solidFill>
            </a:endParaRPr>
          </a:p>
        </p:txBody>
      </p:sp>
    </p:spTree>
    <p:extLst>
      <p:ext uri="{BB962C8B-B14F-4D97-AF65-F5344CB8AC3E}">
        <p14:creationId xmlns:p14="http://schemas.microsoft.com/office/powerpoint/2010/main" val="199201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ytuł -3 lin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pl-PL" sz="3200" kern="1200" baseline="0" dirty="0" smtClean="0">
                <a:solidFill>
                  <a:schemeClr val="tx1"/>
                </a:solidFill>
                <a:latin typeface="+mj-lt"/>
                <a:ea typeface="+mj-ea"/>
                <a:cs typeface="+mj-cs"/>
              </a:defRPr>
            </a:lvl1pPr>
          </a:lstStyle>
          <a:p>
            <a:r>
              <a:rPr lang="pl-PL" dirty="0"/>
              <a:t>TYTUL –DŁUUGIE</a:t>
            </a:r>
            <a:br>
              <a:rPr lang="pl-PL" dirty="0"/>
            </a:br>
            <a:r>
              <a:rPr lang="pl-PL" dirty="0"/>
              <a:t>LINIE TRZY LINIE</a:t>
            </a:r>
            <a:br>
              <a:rPr lang="pl-PL" dirty="0"/>
            </a:br>
            <a:r>
              <a:rPr lang="pl-PL" dirty="0"/>
              <a:t>BO TEŻ SIĘ CZASEM ZDAŻAJĄ</a:t>
            </a:r>
            <a:endParaRPr lang="en-US" dirty="0"/>
          </a:p>
        </p:txBody>
      </p:sp>
      <p:sp>
        <p:nvSpPr>
          <p:cNvPr id="3" name="Content Placeholder 2"/>
          <p:cNvSpPr>
            <a:spLocks noGrp="1"/>
          </p:cNvSpPr>
          <p:nvPr>
            <p:ph idx="1"/>
          </p:nvPr>
        </p:nvSpPr>
        <p:spPr/>
        <p:txBody>
          <a:bodyPr/>
          <a:lstStyle>
            <a:lvl1pPr marL="228600" indent="-228600">
              <a:buClr>
                <a:schemeClr val="accent2"/>
              </a:buClr>
              <a:buFont typeface="Wingdings" panose="05000000000000000000" pitchFamily="2" charset="2"/>
              <a:buChar char="§"/>
              <a:defRPr sz="2400">
                <a:solidFill>
                  <a:schemeClr val="tx1"/>
                </a:solidFill>
              </a:defRPr>
            </a:lvl1pPr>
            <a:lvl2pPr marL="685800" indent="-228600">
              <a:buClr>
                <a:schemeClr val="accent1"/>
              </a:buClr>
              <a:buFont typeface="Wingdings" panose="05000000000000000000" pitchFamily="2" charset="2"/>
              <a:buChar char="§"/>
              <a:defRPr>
                <a:solidFill>
                  <a:schemeClr val="tx1"/>
                </a:solidFill>
              </a:defRPr>
            </a:lvl2pPr>
            <a:lvl3pPr marL="1143000" indent="-228600">
              <a:buFont typeface="Wingdings" panose="05000000000000000000" pitchFamily="2" charset="2"/>
              <a:buChar char="§"/>
              <a:defRPr>
                <a:solidFill>
                  <a:schemeClr val="tx1"/>
                </a:solidFill>
              </a:defRPr>
            </a:lvl3pPr>
            <a:lvl4pPr marL="1600200" indent="-228600">
              <a:buFont typeface="Wingdings" panose="05000000000000000000" pitchFamily="2" charset="2"/>
              <a:buChar char="§"/>
              <a:defRPr>
                <a:solidFill>
                  <a:schemeClr val="tx1"/>
                </a:solidFill>
              </a:defRPr>
            </a:lvl4pPr>
            <a:lvl5pPr marL="2057400" indent="-228600">
              <a:buFont typeface="Wingdings" panose="05000000000000000000" pitchFamily="2" charset="2"/>
              <a:buChar char="§"/>
              <a:defRPr>
                <a:solidFill>
                  <a:schemeClr val="tx1"/>
                </a:solidFill>
              </a:defRPr>
            </a:lvl5pPr>
          </a:lstStyle>
          <a:p>
            <a:pPr lvl="0"/>
            <a:r>
              <a:rPr lang="pl-PL" dirty="0"/>
              <a:t>Kliknij, aby edytować style wzorca tekstu</a:t>
            </a:r>
          </a:p>
          <a:p>
            <a:pPr lvl="1"/>
            <a:r>
              <a:rPr lang="pl-PL" dirty="0"/>
              <a:t>Drugi poziom</a:t>
            </a:r>
          </a:p>
          <a:p>
            <a:pPr lvl="2"/>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D0FECCB-B19D-471E-8E5A-B2D9B7BD29E9}" type="slidenum">
              <a:rPr lang="pl-PL" smtClean="0"/>
              <a:pPr/>
              <a:t>‹#›</a:t>
            </a:fld>
            <a:endParaRPr lang="pl-PL"/>
          </a:p>
        </p:txBody>
      </p:sp>
      <p:sp>
        <p:nvSpPr>
          <p:cNvPr id="7" name="Trójkąt prostokątny 6"/>
          <p:cNvSpPr/>
          <p:nvPr userDrawn="1"/>
        </p:nvSpPr>
        <p:spPr>
          <a:xfrm rot="5400000">
            <a:off x="-17420" y="419129"/>
            <a:ext cx="412835" cy="4128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rgbClr val="FFC000"/>
              </a:solidFill>
            </a:endParaRPr>
          </a:p>
        </p:txBody>
      </p:sp>
    </p:spTree>
    <p:extLst>
      <p:ext uri="{BB962C8B-B14F-4D97-AF65-F5344CB8AC3E}">
        <p14:creationId xmlns:p14="http://schemas.microsoft.com/office/powerpoint/2010/main" val="4132536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djecie z prawej">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4262"/>
            <a:ext cx="3469821" cy="1325563"/>
          </a:xfrm>
        </p:spPr>
        <p:txBody>
          <a:bodyPr/>
          <a:lstStyle>
            <a:lvl1pPr>
              <a:defRPr lang="pl-PL" sz="3200" kern="1200" baseline="0" dirty="0" smtClean="0">
                <a:solidFill>
                  <a:schemeClr val="tx1"/>
                </a:solidFill>
                <a:latin typeface="+mj-lt"/>
                <a:ea typeface="+mj-ea"/>
                <a:cs typeface="+mj-cs"/>
              </a:defRPr>
            </a:lvl1pPr>
          </a:lstStyle>
          <a:p>
            <a:r>
              <a:rPr lang="pl-PL" dirty="0"/>
              <a:t>TYTUŁ </a:t>
            </a:r>
            <a:br>
              <a:rPr lang="pl-PL" dirty="0"/>
            </a:br>
            <a:r>
              <a:rPr lang="pl-PL" dirty="0"/>
              <a:t>DWIE LINIE</a:t>
            </a: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D0FECCB-B19D-471E-8E5A-B2D9B7BD29E9}" type="slidenum">
              <a:rPr lang="pl-PL" smtClean="0"/>
              <a:pPr/>
              <a:t>‹#›</a:t>
            </a:fld>
            <a:endParaRPr lang="pl-PL"/>
          </a:p>
        </p:txBody>
      </p:sp>
      <p:sp>
        <p:nvSpPr>
          <p:cNvPr id="7" name="Trójkąt prostokątny 6"/>
          <p:cNvSpPr/>
          <p:nvPr userDrawn="1"/>
        </p:nvSpPr>
        <p:spPr>
          <a:xfrm rot="16200000">
            <a:off x="4143290" y="6445165"/>
            <a:ext cx="412835" cy="4128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rgbClr val="FFC000"/>
              </a:solidFill>
            </a:endParaRPr>
          </a:p>
        </p:txBody>
      </p:sp>
      <p:sp>
        <p:nvSpPr>
          <p:cNvPr id="5" name="Symbol zastępczy tekstu 4"/>
          <p:cNvSpPr>
            <a:spLocks noGrp="1"/>
          </p:cNvSpPr>
          <p:nvPr>
            <p:ph type="body" sz="quarter" idx="13"/>
          </p:nvPr>
        </p:nvSpPr>
        <p:spPr>
          <a:xfrm>
            <a:off x="628650" y="3453493"/>
            <a:ext cx="3469821" cy="2513920"/>
          </a:xfrm>
        </p:spPr>
        <p:txBody>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l-PL" dirty="0"/>
              <a:t>Kliknij, aby edytować style wzorca tekstu</a:t>
            </a:r>
          </a:p>
        </p:txBody>
      </p:sp>
      <p:sp>
        <p:nvSpPr>
          <p:cNvPr id="9" name="Symbol zastępczy obrazu 8"/>
          <p:cNvSpPr>
            <a:spLocks noGrp="1"/>
          </p:cNvSpPr>
          <p:nvPr>
            <p:ph type="pic" sz="quarter" idx="14"/>
          </p:nvPr>
        </p:nvSpPr>
        <p:spPr>
          <a:xfrm>
            <a:off x="4556125" y="0"/>
            <a:ext cx="4587875" cy="6858000"/>
          </a:xfrm>
        </p:spPr>
        <p:txBody>
          <a:bodyPr/>
          <a:lstStyle/>
          <a:p>
            <a:endParaRPr lang="pl-PL"/>
          </a:p>
        </p:txBody>
      </p:sp>
    </p:spTree>
    <p:extLst>
      <p:ext uri="{BB962C8B-B14F-4D97-AF65-F5344CB8AC3E}">
        <p14:creationId xmlns:p14="http://schemas.microsoft.com/office/powerpoint/2010/main" val="389249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zdjecie z lewej">
    <p:spTree>
      <p:nvGrpSpPr>
        <p:cNvPr id="1" name=""/>
        <p:cNvGrpSpPr/>
        <p:nvPr/>
      </p:nvGrpSpPr>
      <p:grpSpPr>
        <a:xfrm>
          <a:off x="0" y="0"/>
          <a:ext cx="0" cy="0"/>
          <a:chOff x="0" y="0"/>
          <a:chExt cx="0" cy="0"/>
        </a:xfrm>
      </p:grpSpPr>
      <p:sp>
        <p:nvSpPr>
          <p:cNvPr id="9" name="Symbol zastępczy obrazu 8"/>
          <p:cNvSpPr>
            <a:spLocks noGrp="1"/>
          </p:cNvSpPr>
          <p:nvPr>
            <p:ph type="pic" sz="quarter" idx="14"/>
          </p:nvPr>
        </p:nvSpPr>
        <p:spPr>
          <a:xfrm>
            <a:off x="0" y="0"/>
            <a:ext cx="4587875" cy="6858000"/>
          </a:xfrm>
        </p:spPr>
        <p:txBody>
          <a:bodyPr/>
          <a:lstStyle/>
          <a:p>
            <a:endParaRPr lang="pl-PL"/>
          </a:p>
        </p:txBody>
      </p:sp>
      <p:sp>
        <p:nvSpPr>
          <p:cNvPr id="2" name="Title 1"/>
          <p:cNvSpPr>
            <a:spLocks noGrp="1"/>
          </p:cNvSpPr>
          <p:nvPr>
            <p:ph type="title" hasCustomPrompt="1"/>
          </p:nvPr>
        </p:nvSpPr>
        <p:spPr>
          <a:xfrm>
            <a:off x="5143500" y="1614262"/>
            <a:ext cx="3469821" cy="1325563"/>
          </a:xfrm>
        </p:spPr>
        <p:txBody>
          <a:bodyPr/>
          <a:lstStyle>
            <a:lvl1pPr>
              <a:defRPr lang="pl-PL" sz="3200" kern="1200" baseline="0" dirty="0" smtClean="0">
                <a:solidFill>
                  <a:schemeClr val="tx1"/>
                </a:solidFill>
                <a:latin typeface="+mj-lt"/>
                <a:ea typeface="+mj-ea"/>
                <a:cs typeface="+mj-cs"/>
              </a:defRPr>
            </a:lvl1pPr>
          </a:lstStyle>
          <a:p>
            <a:r>
              <a:rPr lang="pl-PL" dirty="0"/>
              <a:t>TYTUŁ </a:t>
            </a:r>
            <a:br>
              <a:rPr lang="pl-PL" dirty="0"/>
            </a:br>
            <a:r>
              <a:rPr lang="pl-PL" dirty="0"/>
              <a:t>DWIE LINIE</a:t>
            </a: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D0FECCB-B19D-471E-8E5A-B2D9B7BD29E9}" type="slidenum">
              <a:rPr lang="pl-PL" smtClean="0"/>
              <a:pPr/>
              <a:t>‹#›</a:t>
            </a:fld>
            <a:endParaRPr lang="pl-PL"/>
          </a:p>
        </p:txBody>
      </p:sp>
      <p:sp>
        <p:nvSpPr>
          <p:cNvPr id="7" name="Trójkąt prostokątny 6"/>
          <p:cNvSpPr/>
          <p:nvPr userDrawn="1"/>
        </p:nvSpPr>
        <p:spPr>
          <a:xfrm rot="10800000">
            <a:off x="4190830" y="0"/>
            <a:ext cx="412835" cy="41283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rgbClr val="FFC000"/>
              </a:solidFill>
            </a:endParaRPr>
          </a:p>
        </p:txBody>
      </p:sp>
      <p:sp>
        <p:nvSpPr>
          <p:cNvPr id="5" name="Symbol zastępczy tekstu 4"/>
          <p:cNvSpPr>
            <a:spLocks noGrp="1"/>
          </p:cNvSpPr>
          <p:nvPr>
            <p:ph type="body" sz="quarter" idx="13"/>
          </p:nvPr>
        </p:nvSpPr>
        <p:spPr>
          <a:xfrm>
            <a:off x="5143500" y="3453493"/>
            <a:ext cx="3469821" cy="2513920"/>
          </a:xfrm>
        </p:spPr>
        <p:txBody>
          <a:bodyPr/>
          <a:lstStyle>
            <a:lvl1pPr marL="0" indent="0">
              <a:buNone/>
              <a:defRPr sz="1800"/>
            </a:lvl1pPr>
            <a:lvl2pPr marL="457200" indent="0">
              <a:buNone/>
              <a:defRPr sz="1600"/>
            </a:lvl2pPr>
            <a:lvl3pPr marL="914400" indent="0">
              <a:buNone/>
              <a:defRPr/>
            </a:lvl3pPr>
            <a:lvl4pPr marL="1371600" indent="0">
              <a:buNone/>
              <a:defRPr/>
            </a:lvl4pPr>
            <a:lvl5pPr marL="1828800" indent="0">
              <a:buNone/>
              <a:defRPr/>
            </a:lvl5pPr>
          </a:lstStyle>
          <a:p>
            <a:pPr lvl="0"/>
            <a:r>
              <a:rPr lang="pl-PL" dirty="0"/>
              <a:t>Kliknij, aby edytować style wzorca tekstu</a:t>
            </a:r>
          </a:p>
        </p:txBody>
      </p:sp>
    </p:spTree>
    <p:extLst>
      <p:ext uri="{BB962C8B-B14F-4D97-AF65-F5344CB8AC3E}">
        <p14:creationId xmlns:p14="http://schemas.microsoft.com/office/powerpoint/2010/main" val="160810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28650" y="365126"/>
            <a:ext cx="7886700" cy="1325563"/>
          </a:xfrm>
        </p:spPr>
        <p:txBody>
          <a:bodyPr/>
          <a:lstStyle>
            <a:lvl1pPr>
              <a:defRPr lang="pl-PL" sz="3200" kern="1200" baseline="0" dirty="0" smtClean="0">
                <a:solidFill>
                  <a:schemeClr val="tx1"/>
                </a:solidFill>
                <a:latin typeface="+mj-lt"/>
                <a:ea typeface="+mj-ea"/>
                <a:cs typeface="+mj-cs"/>
              </a:defRPr>
            </a:lvl1pPr>
          </a:lstStyle>
          <a:p>
            <a:r>
              <a:rPr lang="pl-PL" dirty="0"/>
              <a:t>TYTUL –JEDNA LINIA</a:t>
            </a:r>
            <a:endParaRPr lang="en-US" dirty="0"/>
          </a:p>
        </p:txBody>
      </p:sp>
      <p:sp>
        <p:nvSpPr>
          <p:cNvPr id="9" name="Trójkąt prostokątny 8"/>
          <p:cNvSpPr/>
          <p:nvPr userDrawn="1"/>
        </p:nvSpPr>
        <p:spPr>
          <a:xfrm rot="5400000">
            <a:off x="-17420" y="891766"/>
            <a:ext cx="412835" cy="4128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rgbClr val="FFC000"/>
              </a:solidFill>
            </a:endParaRPr>
          </a:p>
        </p:txBody>
      </p:sp>
      <p:sp>
        <p:nvSpPr>
          <p:cNvPr id="10" name="Content Placeholder 2"/>
          <p:cNvSpPr>
            <a:spLocks noGrp="1"/>
          </p:cNvSpPr>
          <p:nvPr>
            <p:ph idx="1"/>
          </p:nvPr>
        </p:nvSpPr>
        <p:spPr>
          <a:xfrm>
            <a:off x="628649" y="1825625"/>
            <a:ext cx="3641271" cy="4351338"/>
          </a:xfrm>
        </p:spPr>
        <p:txBody>
          <a:bodyPr/>
          <a:lstStyle>
            <a:lvl1pPr marL="0" indent="0">
              <a:buClr>
                <a:schemeClr val="accent2"/>
              </a:buClr>
              <a:buFontTx/>
              <a:buNone/>
              <a:defRPr sz="2400">
                <a:solidFill>
                  <a:schemeClr val="tx1"/>
                </a:solidFill>
              </a:defRPr>
            </a:lvl1pPr>
            <a:lvl2pPr marL="457200" indent="0">
              <a:buClr>
                <a:schemeClr val="accent1"/>
              </a:buClr>
              <a:buFontTx/>
              <a:buNone/>
              <a:defRPr>
                <a:solidFill>
                  <a:schemeClr val="tx1"/>
                </a:solidFill>
              </a:defRPr>
            </a:lvl2pPr>
            <a:lvl3pPr marL="914400" indent="0">
              <a:buFontTx/>
              <a:buNone/>
              <a:defRPr>
                <a:solidFill>
                  <a:schemeClr val="tx1"/>
                </a:solidFill>
              </a:defRPr>
            </a:lvl3pPr>
            <a:lvl4pPr marL="1600200" indent="-228600">
              <a:buFont typeface="Wingdings" panose="05000000000000000000" pitchFamily="2" charset="2"/>
              <a:buChar char="§"/>
              <a:defRPr>
                <a:solidFill>
                  <a:schemeClr val="tx1"/>
                </a:solidFill>
              </a:defRPr>
            </a:lvl4pPr>
            <a:lvl5pPr marL="2057400" indent="-228600">
              <a:buFont typeface="Wingdings" panose="05000000000000000000" pitchFamily="2" charset="2"/>
              <a:buChar char="§"/>
              <a:defRPr>
                <a:solidFill>
                  <a:schemeClr val="tx1"/>
                </a:solidFill>
              </a:defRPr>
            </a:lvl5pPr>
          </a:lstStyle>
          <a:p>
            <a:pPr lvl="0"/>
            <a:r>
              <a:rPr lang="pl-PL" dirty="0"/>
              <a:t>Kliknij, aby edytować style wzorca tekstu</a:t>
            </a:r>
          </a:p>
          <a:p>
            <a:pPr lvl="1"/>
            <a:r>
              <a:rPr lang="pl-PL" dirty="0"/>
              <a:t>Drugi poziom</a:t>
            </a:r>
          </a:p>
          <a:p>
            <a:pPr lvl="2"/>
            <a:endParaRPr lang="en-US" dirty="0"/>
          </a:p>
        </p:txBody>
      </p:sp>
      <p:sp>
        <p:nvSpPr>
          <p:cNvPr id="11" name="Content Placeholder 2"/>
          <p:cNvSpPr>
            <a:spLocks noGrp="1"/>
          </p:cNvSpPr>
          <p:nvPr>
            <p:ph idx="10"/>
          </p:nvPr>
        </p:nvSpPr>
        <p:spPr>
          <a:xfrm>
            <a:off x="4629150" y="1825625"/>
            <a:ext cx="3886200" cy="4351338"/>
          </a:xfrm>
        </p:spPr>
        <p:txBody>
          <a:bodyPr/>
          <a:lstStyle>
            <a:lvl1pPr marL="0" indent="0">
              <a:buClr>
                <a:schemeClr val="accent2"/>
              </a:buClr>
              <a:buFontTx/>
              <a:buNone/>
              <a:defRPr sz="2400">
                <a:solidFill>
                  <a:schemeClr val="tx1"/>
                </a:solidFill>
              </a:defRPr>
            </a:lvl1pPr>
            <a:lvl2pPr marL="457200" indent="0">
              <a:buClr>
                <a:schemeClr val="accent1"/>
              </a:buClr>
              <a:buFontTx/>
              <a:buNone/>
              <a:defRPr>
                <a:solidFill>
                  <a:schemeClr val="tx1"/>
                </a:solidFill>
              </a:defRPr>
            </a:lvl2pPr>
            <a:lvl3pPr marL="914400" indent="0">
              <a:buFontTx/>
              <a:buNone/>
              <a:defRPr>
                <a:solidFill>
                  <a:schemeClr val="tx1"/>
                </a:solidFill>
              </a:defRPr>
            </a:lvl3pPr>
            <a:lvl4pPr marL="1600200" indent="-228600">
              <a:buFont typeface="Wingdings" panose="05000000000000000000" pitchFamily="2" charset="2"/>
              <a:buChar char="§"/>
              <a:defRPr>
                <a:solidFill>
                  <a:schemeClr val="tx1"/>
                </a:solidFill>
              </a:defRPr>
            </a:lvl4pPr>
            <a:lvl5pPr marL="2057400" indent="-228600">
              <a:buFont typeface="Wingdings" panose="05000000000000000000" pitchFamily="2" charset="2"/>
              <a:buChar char="§"/>
              <a:defRPr>
                <a:solidFill>
                  <a:schemeClr val="tx1"/>
                </a:solidFill>
              </a:defRPr>
            </a:lvl5pPr>
          </a:lstStyle>
          <a:p>
            <a:pPr lvl="0"/>
            <a:r>
              <a:rPr lang="pl-PL" dirty="0"/>
              <a:t>Kliknij, aby edytować style wzorca tekstu</a:t>
            </a:r>
          </a:p>
          <a:p>
            <a:pPr lvl="1"/>
            <a:r>
              <a:rPr lang="pl-PL" dirty="0"/>
              <a:t>Drugi poziom</a:t>
            </a:r>
          </a:p>
          <a:p>
            <a:pPr lvl="2"/>
            <a:endParaRPr lang="en-US" dirty="0"/>
          </a:p>
        </p:txBody>
      </p:sp>
    </p:spTree>
    <p:extLst>
      <p:ext uri="{BB962C8B-B14F-4D97-AF65-F5344CB8AC3E}">
        <p14:creationId xmlns:p14="http://schemas.microsoft.com/office/powerpoint/2010/main" val="2932825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l-PL" dirty="0"/>
              <a:t>KLIKNIJ, ABY EDYTOWAĆ STYL</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8" name="Trójkąt prostokątny 7"/>
          <p:cNvSpPr/>
          <p:nvPr/>
        </p:nvSpPr>
        <p:spPr>
          <a:xfrm rot="16200000">
            <a:off x="8566898" y="6293838"/>
            <a:ext cx="583352" cy="570853"/>
          </a:xfrm>
          <a:prstGeom prst="rtTriangle">
            <a:avLst/>
          </a:prstGeom>
          <a:solidFill>
            <a:srgbClr val="0144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l-PL" sz="1350"/>
          </a:p>
        </p:txBody>
      </p:sp>
      <p:pic>
        <p:nvPicPr>
          <p:cNvPr id="6" name="Obraz 5"/>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76633" y="6407549"/>
            <a:ext cx="1018337" cy="426828"/>
          </a:xfrm>
          <a:prstGeom prst="rect">
            <a:avLst/>
          </a:prstGeom>
        </p:spPr>
      </p:pic>
      <p:sp>
        <p:nvSpPr>
          <p:cNvPr id="7" name="Trójkąt prostokątny 6"/>
          <p:cNvSpPr/>
          <p:nvPr userDrawn="1"/>
        </p:nvSpPr>
        <p:spPr>
          <a:xfrm rot="16200000">
            <a:off x="8566898" y="6293838"/>
            <a:ext cx="583352" cy="570853"/>
          </a:xfrm>
          <a:prstGeom prst="rtTriangle">
            <a:avLst/>
          </a:prstGeom>
          <a:solidFill>
            <a:srgbClr val="0144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l-PL" sz="1350"/>
          </a:p>
        </p:txBody>
      </p:sp>
    </p:spTree>
    <p:extLst>
      <p:ext uri="{BB962C8B-B14F-4D97-AF65-F5344CB8AC3E}">
        <p14:creationId xmlns:p14="http://schemas.microsoft.com/office/powerpoint/2010/main" val="27073554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4" r:id="rId3"/>
    <p:sldLayoutId id="2147483685" r:id="rId4"/>
    <p:sldLayoutId id="2147483686" r:id="rId5"/>
    <p:sldLayoutId id="2147483687" r:id="rId6"/>
    <p:sldLayoutId id="2147483676" r:id="rId7"/>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www.researchgate.net/figure/The-original-named-entity-recognition-algorithm_fig1_6964777"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jalammar.github.io/illustrated-word2vec/"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www.kdnuggets.com/2019/02/word-embeddings-nlp-applications.html"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edium.com/better-programming/extract-keywords-using-spacy-in-python-4a8415478fbf" TargetMode="External"/><Relationship Id="rId1" Type="http://schemas.openxmlformats.org/officeDocument/2006/relationships/slideLayout" Target="../slideLayouts/slideLayout2.xml"/><Relationship Id="rId5" Type="http://schemas.openxmlformats.org/officeDocument/2006/relationships/hyperlink" Target="https://www.freecodecamp.org/news/how-to-process-textual-data-using-tf-idf-in-python-cd2bbc0a94a3/"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hyperlink" Target="https://towardsdatascience.com/basic-nlp-on-the-texts-of-harry-potter-sentiment-analysis-1b474b13651d" TargetMode="External"/><Relationship Id="rId4" Type="http://schemas.openxmlformats.org/officeDocument/2006/relationships/hyperlink" Target="https://towardsdatascience.com/basic-binary-sentiment-analysis-using-nltk-c94ba17ae38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luebenchmark.com/" TargetMode="External"/><Relationship Id="rId3" Type="http://schemas.openxmlformats.org/officeDocument/2006/relationships/hyperlink" Target="http://www.nltk.org/" TargetMode="External"/><Relationship Id="rId7" Type="http://schemas.openxmlformats.org/officeDocument/2006/relationships/hyperlink" Target="https://scikit-learn.org/" TargetMode="External"/><Relationship Id="rId2" Type="http://schemas.openxmlformats.org/officeDocument/2006/relationships/hyperlink" Target="http://stanfordnlp.github.io/CoreNLP/index.html" TargetMode="External"/><Relationship Id="rId1" Type="http://schemas.openxmlformats.org/officeDocument/2006/relationships/slideLayout" Target="../slideLayouts/slideLayout2.xml"/><Relationship Id="rId6" Type="http://schemas.openxmlformats.org/officeDocument/2006/relationships/hyperlink" Target="https://spacy.io/docs/" TargetMode="External"/><Relationship Id="rId5" Type="http://schemas.openxmlformats.org/officeDocument/2006/relationships/hyperlink" Target="https://radimrehurek.com/gensim/" TargetMode="External"/><Relationship Id="rId4" Type="http://schemas.openxmlformats.org/officeDocument/2006/relationships/hyperlink" Target="https://textblob.readthedocs.io/en/dev/index.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linkedin.com/in/karol-kulasinski-ph-d-979a5091/" TargetMode="External"/><Relationship Id="rId1" Type="http://schemas.openxmlformats.org/officeDocument/2006/relationships/slideLayout" Target="../slideLayouts/slideLayout5.xml"/><Relationship Id="rId5" Type="http://schemas.openxmlformats.org/officeDocument/2006/relationships/hyperlink" Target="https://github.com/kulasinski/UW_wyklad_cwiczenia" TargetMode="Externa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pacy.io/usage/spacy-101#pipelin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python/python_regex.asp"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2691926" y="11522389"/>
            <a:ext cx="5896086" cy="136212"/>
          </a:xfrm>
        </p:spPr>
        <p:txBody>
          <a:bodyPr>
            <a:normAutofit fontScale="90000"/>
          </a:bodyPr>
          <a:lstStyle/>
          <a:p>
            <a:endParaRPr lang="pl-PL" dirty="0"/>
          </a:p>
        </p:txBody>
      </p:sp>
      <p:sp>
        <p:nvSpPr>
          <p:cNvPr id="3" name="Symbol zastępczy zawartości 2"/>
          <p:cNvSpPr>
            <a:spLocks noGrp="1"/>
          </p:cNvSpPr>
          <p:nvPr>
            <p:ph idx="1"/>
          </p:nvPr>
        </p:nvSpPr>
        <p:spPr>
          <a:xfrm>
            <a:off x="701312" y="1471902"/>
            <a:ext cx="7886700" cy="4100353"/>
          </a:xfrm>
        </p:spPr>
        <p:txBody>
          <a:bodyPr>
            <a:normAutofit/>
          </a:bodyPr>
          <a:lstStyle/>
          <a:p>
            <a:pPr marL="0" indent="0" algn="ctr">
              <a:buNone/>
            </a:pPr>
            <a:endParaRPr lang="pl-PL" b="1" dirty="0">
              <a:solidFill>
                <a:srgbClr val="002060"/>
              </a:solidFill>
              <a:latin typeface="Arial" panose="020B0604020202020204" pitchFamily="34" charset="0"/>
              <a:cs typeface="Arial" panose="020B0604020202020204" pitchFamily="34" charset="0"/>
            </a:endParaRPr>
          </a:p>
          <a:p>
            <a:pPr marL="0" indent="0" algn="ctr">
              <a:buNone/>
            </a:pPr>
            <a:endParaRPr lang="pl-PL" sz="2800" b="1" dirty="0">
              <a:solidFill>
                <a:srgbClr val="002060"/>
              </a:solidFill>
              <a:latin typeface="Arial" panose="020B0604020202020204" pitchFamily="34" charset="0"/>
              <a:cs typeface="Arial" panose="020B0604020202020204" pitchFamily="34" charset="0"/>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l-PL"/>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584" y="550070"/>
            <a:ext cx="1743342" cy="711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l-PL"/>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686" y="625153"/>
            <a:ext cx="2432243" cy="7143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584" y="5650173"/>
            <a:ext cx="7566766" cy="12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a:extLst>
              <a:ext uri="{FF2B5EF4-FFF2-40B4-BE49-F238E27FC236}">
                <a16:creationId xmlns:a16="http://schemas.microsoft.com/office/drawing/2014/main" xmlns="" id="{6E88ABBC-972D-425A-8EDE-7E4A9BB855D2}"/>
              </a:ext>
            </a:extLst>
          </p:cNvPr>
          <p:cNvSpPr/>
          <p:nvPr/>
        </p:nvSpPr>
        <p:spPr>
          <a:xfrm>
            <a:off x="948583" y="2967335"/>
            <a:ext cx="7303345" cy="646331"/>
          </a:xfrm>
          <a:prstGeom prst="rect">
            <a:avLst/>
          </a:prstGeom>
        </p:spPr>
        <p:txBody>
          <a:bodyPr wrap="square">
            <a:spAutoFit/>
          </a:bodyPr>
          <a:lstStyle/>
          <a:p>
            <a:pPr algn="ctr"/>
            <a:r>
              <a:rPr lang="pl-PL" b="1">
                <a:solidFill>
                  <a:srgbClr val="04155C"/>
                </a:solidFill>
                <a:latin typeface="Roboto Thin" panose="02000000000000000000" pitchFamily="2" charset="0"/>
                <a:ea typeface="Roboto Thin" panose="02000000000000000000" pitchFamily="2" charset="0"/>
              </a:rPr>
              <a:t>Analiza semantyczna języka naturalnego i ekstrakcja treści </a:t>
            </a:r>
          </a:p>
          <a:p>
            <a:pPr algn="ctr"/>
            <a:r>
              <a:rPr lang="pl-PL">
                <a:solidFill>
                  <a:srgbClr val="04155C"/>
                </a:solidFill>
                <a:latin typeface="Roboto Thin" panose="02000000000000000000" pitchFamily="2" charset="0"/>
                <a:ea typeface="Roboto Thin" panose="02000000000000000000" pitchFamily="2" charset="0"/>
              </a:rPr>
              <a:t>przy pomocy współczesnych narzędzi NLP</a:t>
            </a:r>
            <a:endParaRPr lang="en-US" dirty="0">
              <a:solidFill>
                <a:srgbClr val="04155C"/>
              </a:solidFill>
              <a:latin typeface="Roboto Thin" panose="02000000000000000000" pitchFamily="2" charset="0"/>
              <a:ea typeface="Roboto Thin" panose="02000000000000000000" pitchFamily="2" charset="0"/>
            </a:endParaRPr>
          </a:p>
        </p:txBody>
      </p:sp>
      <p:sp>
        <p:nvSpPr>
          <p:cNvPr id="10" name="TextBox 4">
            <a:extLst>
              <a:ext uri="{FF2B5EF4-FFF2-40B4-BE49-F238E27FC236}">
                <a16:creationId xmlns:a16="http://schemas.microsoft.com/office/drawing/2014/main" xmlns="" id="{2682E8D1-A2CF-4F2B-9993-0252D63C78BC}"/>
              </a:ext>
            </a:extLst>
          </p:cNvPr>
          <p:cNvSpPr txBox="1"/>
          <p:nvPr/>
        </p:nvSpPr>
        <p:spPr>
          <a:xfrm>
            <a:off x="948583" y="4499395"/>
            <a:ext cx="7303345" cy="1107996"/>
          </a:xfrm>
          <a:prstGeom prst="rect">
            <a:avLst/>
          </a:prstGeom>
          <a:noFill/>
        </p:spPr>
        <p:txBody>
          <a:bodyPr wrap="square" rtlCol="0">
            <a:spAutoFit/>
          </a:bodyPr>
          <a:lstStyle/>
          <a:p>
            <a:pPr algn="ctr"/>
            <a:r>
              <a:rPr lang="pl-PL" sz="1100" dirty="0">
                <a:solidFill>
                  <a:srgbClr val="04155C"/>
                </a:solidFill>
                <a:latin typeface="Roboto Light" panose="02000000000000000000" pitchFamily="2" charset="0"/>
                <a:ea typeface="Roboto Light" panose="02000000000000000000" pitchFamily="2" charset="0"/>
              </a:rPr>
              <a:t>DR INŻ. </a:t>
            </a:r>
            <a:r>
              <a:rPr lang="pl-PL" sz="1100">
                <a:solidFill>
                  <a:srgbClr val="04155C"/>
                </a:solidFill>
                <a:latin typeface="Roboto Light" panose="02000000000000000000" pitchFamily="2" charset="0"/>
                <a:ea typeface="Roboto Light" panose="02000000000000000000" pitchFamily="2" charset="0"/>
              </a:rPr>
              <a:t>KAROL KULASIŃSKI</a:t>
            </a:r>
            <a:endParaRPr lang="pl-PL" sz="1100" dirty="0">
              <a:solidFill>
                <a:srgbClr val="04155C"/>
              </a:solidFill>
              <a:latin typeface="Roboto Light" panose="02000000000000000000" pitchFamily="2" charset="0"/>
              <a:ea typeface="Roboto Light" panose="02000000000000000000" pitchFamily="2" charset="0"/>
            </a:endParaRPr>
          </a:p>
          <a:p>
            <a:pPr algn="ctr"/>
            <a:endParaRPr lang="pl-PL" sz="1100" dirty="0">
              <a:solidFill>
                <a:srgbClr val="04155C"/>
              </a:solidFill>
              <a:latin typeface="Roboto Light" panose="02000000000000000000" pitchFamily="2" charset="0"/>
              <a:ea typeface="Roboto Light" panose="02000000000000000000" pitchFamily="2" charset="0"/>
            </a:endParaRPr>
          </a:p>
          <a:p>
            <a:pPr algn="ctr"/>
            <a:endParaRPr lang="pl-PL" sz="1100" dirty="0">
              <a:solidFill>
                <a:srgbClr val="04155C"/>
              </a:solidFill>
              <a:latin typeface="Roboto Light" panose="02000000000000000000" pitchFamily="2" charset="0"/>
              <a:ea typeface="Roboto Light" panose="02000000000000000000" pitchFamily="2" charset="0"/>
            </a:endParaRPr>
          </a:p>
          <a:p>
            <a:pPr algn="ctr"/>
            <a:endParaRPr lang="pl-PL" sz="1100" dirty="0">
              <a:solidFill>
                <a:srgbClr val="04155C"/>
              </a:solidFill>
              <a:latin typeface="Roboto Light" panose="02000000000000000000" pitchFamily="2" charset="0"/>
              <a:ea typeface="Roboto Light" panose="02000000000000000000" pitchFamily="2" charset="0"/>
            </a:endParaRPr>
          </a:p>
          <a:p>
            <a:pPr algn="ctr"/>
            <a:endParaRPr lang="pl-PL" sz="1100" dirty="0">
              <a:solidFill>
                <a:srgbClr val="04155C"/>
              </a:solidFill>
              <a:latin typeface="Roboto Light" panose="02000000000000000000" pitchFamily="2" charset="0"/>
              <a:ea typeface="Roboto Light" panose="02000000000000000000" pitchFamily="2" charset="0"/>
            </a:endParaRPr>
          </a:p>
          <a:p>
            <a:pPr algn="ctr"/>
            <a:r>
              <a:rPr lang="pl-PL" sz="1100" dirty="0">
                <a:solidFill>
                  <a:srgbClr val="04155C"/>
                </a:solidFill>
                <a:latin typeface="Roboto Light" panose="02000000000000000000" pitchFamily="2" charset="0"/>
                <a:ea typeface="Roboto Light" panose="02000000000000000000" pitchFamily="2" charset="0"/>
              </a:rPr>
              <a:t>Warszawa</a:t>
            </a:r>
            <a:r>
              <a:rPr lang="pl-PL" sz="1100">
                <a:solidFill>
                  <a:srgbClr val="04155C"/>
                </a:solidFill>
                <a:latin typeface="Roboto Light" panose="02000000000000000000" pitchFamily="2" charset="0"/>
                <a:ea typeface="Roboto Light" panose="02000000000000000000" pitchFamily="2" charset="0"/>
              </a:rPr>
              <a:t>, 05.03.2020</a:t>
            </a:r>
            <a:endParaRPr lang="pl-PL" sz="1100" dirty="0">
              <a:solidFill>
                <a:srgbClr val="04155C"/>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10549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Podstawowe operacje: parsowanie gramatyczne</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Rectangle 2"/>
          <p:cNvSpPr/>
          <p:nvPr/>
        </p:nvSpPr>
        <p:spPr>
          <a:xfrm>
            <a:off x="875132" y="1107996"/>
            <a:ext cx="7741545" cy="923330"/>
          </a:xfrm>
          <a:prstGeom prst="rect">
            <a:avLst/>
          </a:prstGeom>
          <a:ln>
            <a:solidFill>
              <a:srgbClr val="04155C"/>
            </a:solidFill>
          </a:ln>
          <a:effectLst>
            <a:softEdge rad="0"/>
          </a:effectLst>
        </p:spPr>
        <p:txBody>
          <a:bodyPr wrap="square">
            <a:spAutoFit/>
          </a:bodyPr>
          <a:lstStyle/>
          <a:p>
            <a:r>
              <a:rPr lang="pl-PL" b="1" dirty="0" smtClean="0"/>
              <a:t>Parsowanie (</a:t>
            </a:r>
            <a:r>
              <a:rPr lang="pl-PL" b="1" dirty="0" smtClean="0"/>
              <a:t>gramatyczne, </a:t>
            </a:r>
            <a:r>
              <a:rPr lang="pl-PL" b="1" i="1" dirty="0" smtClean="0"/>
              <a:t>dependency parsing</a:t>
            </a:r>
            <a:r>
              <a:rPr lang="pl-PL" b="1" dirty="0" smtClean="0"/>
              <a:t>) </a:t>
            </a:r>
            <a:r>
              <a:rPr lang="pl-PL" dirty="0" smtClean="0"/>
              <a:t>przypisuje leksemom części mowy (POS-tag) oraz funkcję w zdaniu (dependency).</a:t>
            </a:r>
          </a:p>
          <a:p>
            <a:r>
              <a:rPr lang="pl-PL" dirty="0" smtClean="0"/>
              <a:t>POS = Part of Speech</a:t>
            </a:r>
            <a:endParaRPr lang="en-US" dirty="0"/>
          </a:p>
        </p:txBody>
      </p:sp>
      <p:sp>
        <p:nvSpPr>
          <p:cNvPr id="2" name="TextBox 1"/>
          <p:cNvSpPr txBox="1"/>
          <p:nvPr/>
        </p:nvSpPr>
        <p:spPr>
          <a:xfrm>
            <a:off x="785374" y="3355775"/>
            <a:ext cx="3406702" cy="369332"/>
          </a:xfrm>
          <a:prstGeom prst="rect">
            <a:avLst/>
          </a:prstGeom>
          <a:noFill/>
        </p:spPr>
        <p:txBody>
          <a:bodyPr wrap="none" rtlCol="0">
            <a:spAutoFit/>
          </a:bodyPr>
          <a:lstStyle/>
          <a:p>
            <a:r>
              <a:rPr lang="pl-PL" i="1" smtClean="0"/>
              <a:t>This is a very interesting lecture.</a:t>
            </a:r>
            <a:endParaRPr lang="en-US" i="1"/>
          </a:p>
        </p:txBody>
      </p:sp>
      <p:pic>
        <p:nvPicPr>
          <p:cNvPr id="5" name="Picture 4"/>
          <p:cNvPicPr>
            <a:picLocks noChangeAspect="1"/>
          </p:cNvPicPr>
          <p:nvPr/>
        </p:nvPicPr>
        <p:blipFill>
          <a:blip r:embed="rId2"/>
          <a:stretch>
            <a:fillRect/>
          </a:stretch>
        </p:blipFill>
        <p:spPr>
          <a:xfrm>
            <a:off x="5999489" y="2659889"/>
            <a:ext cx="2713606" cy="1761103"/>
          </a:xfrm>
          <a:prstGeom prst="rect">
            <a:avLst/>
          </a:prstGeom>
        </p:spPr>
      </p:pic>
      <p:cxnSp>
        <p:nvCxnSpPr>
          <p:cNvPr id="7" name="Straight Arrow Connector 6"/>
          <p:cNvCxnSpPr/>
          <p:nvPr/>
        </p:nvCxnSpPr>
        <p:spPr>
          <a:xfrm>
            <a:off x="4745904" y="3545404"/>
            <a:ext cx="10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253192" y="4420992"/>
            <a:ext cx="7000298" cy="2259850"/>
          </a:xfrm>
          <a:prstGeom prst="rect">
            <a:avLst/>
          </a:prstGeom>
        </p:spPr>
      </p:pic>
    </p:spTree>
    <p:extLst>
      <p:ext uri="{BB962C8B-B14F-4D97-AF65-F5344CB8AC3E}">
        <p14:creationId xmlns:p14="http://schemas.microsoft.com/office/powerpoint/2010/main" val="3517960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Podstawowe operacje: lematyzacja i stemizacja</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Rectangle 2"/>
          <p:cNvSpPr/>
          <p:nvPr/>
        </p:nvSpPr>
        <p:spPr>
          <a:xfrm>
            <a:off x="875132" y="1107996"/>
            <a:ext cx="7741545" cy="646331"/>
          </a:xfrm>
          <a:prstGeom prst="rect">
            <a:avLst/>
          </a:prstGeom>
          <a:ln>
            <a:solidFill>
              <a:srgbClr val="04155C"/>
            </a:solidFill>
          </a:ln>
          <a:effectLst>
            <a:softEdge rad="0"/>
          </a:effectLst>
        </p:spPr>
        <p:txBody>
          <a:bodyPr wrap="square">
            <a:spAutoFit/>
          </a:bodyPr>
          <a:lstStyle/>
          <a:p>
            <a:r>
              <a:rPr lang="pl-PL" b="1" smtClean="0"/>
              <a:t>Lematyzacja </a:t>
            </a:r>
            <a:r>
              <a:rPr lang="pl-PL" smtClean="0"/>
              <a:t>– przypisanie </a:t>
            </a:r>
            <a:r>
              <a:rPr lang="pl-PL" u="sng" smtClean="0"/>
              <a:t>formy podstawowej </a:t>
            </a:r>
            <a:r>
              <a:rPr lang="pl-PL" smtClean="0"/>
              <a:t>dla leksemu (tokenu)</a:t>
            </a:r>
          </a:p>
          <a:p>
            <a:r>
              <a:rPr lang="pl-PL" b="1" smtClean="0"/>
              <a:t>Stemizacja </a:t>
            </a:r>
            <a:r>
              <a:rPr lang="pl-PL" smtClean="0"/>
              <a:t>– przypisanie </a:t>
            </a:r>
            <a:r>
              <a:rPr lang="pl-PL" u="sng" smtClean="0"/>
              <a:t>rdzenia</a:t>
            </a:r>
            <a:r>
              <a:rPr lang="pl-PL" smtClean="0"/>
              <a:t> dla leksemu</a:t>
            </a:r>
            <a:endParaRPr lang="en-US"/>
          </a:p>
        </p:txBody>
      </p:sp>
      <p:sp>
        <p:nvSpPr>
          <p:cNvPr id="2" name="TextBox 1"/>
          <p:cNvSpPr txBox="1"/>
          <p:nvPr/>
        </p:nvSpPr>
        <p:spPr>
          <a:xfrm>
            <a:off x="1778311" y="3079790"/>
            <a:ext cx="718466" cy="369332"/>
          </a:xfrm>
          <a:prstGeom prst="rect">
            <a:avLst/>
          </a:prstGeom>
          <a:noFill/>
        </p:spPr>
        <p:txBody>
          <a:bodyPr wrap="none" rtlCol="0">
            <a:spAutoFit/>
          </a:bodyPr>
          <a:lstStyle/>
          <a:p>
            <a:r>
              <a:rPr lang="pl-PL" i="1" smtClean="0"/>
              <a:t>białej</a:t>
            </a:r>
            <a:endParaRPr lang="en-US" i="1"/>
          </a:p>
        </p:txBody>
      </p:sp>
      <p:sp>
        <p:nvSpPr>
          <p:cNvPr id="5" name="TextBox 4"/>
          <p:cNvSpPr txBox="1"/>
          <p:nvPr/>
        </p:nvSpPr>
        <p:spPr>
          <a:xfrm>
            <a:off x="4438765" y="2710458"/>
            <a:ext cx="670376" cy="369332"/>
          </a:xfrm>
          <a:prstGeom prst="rect">
            <a:avLst/>
          </a:prstGeom>
          <a:noFill/>
        </p:spPr>
        <p:txBody>
          <a:bodyPr wrap="none" rtlCol="0">
            <a:spAutoFit/>
          </a:bodyPr>
          <a:lstStyle/>
          <a:p>
            <a:r>
              <a:rPr lang="pl-PL" i="1" smtClean="0"/>
              <a:t>biała</a:t>
            </a:r>
            <a:endParaRPr lang="en-US" i="1"/>
          </a:p>
        </p:txBody>
      </p:sp>
      <p:sp>
        <p:nvSpPr>
          <p:cNvPr id="6" name="TextBox 5"/>
          <p:cNvSpPr txBox="1"/>
          <p:nvPr/>
        </p:nvSpPr>
        <p:spPr>
          <a:xfrm>
            <a:off x="4438765" y="3264456"/>
            <a:ext cx="546945" cy="369332"/>
          </a:xfrm>
          <a:prstGeom prst="rect">
            <a:avLst/>
          </a:prstGeom>
          <a:noFill/>
        </p:spPr>
        <p:txBody>
          <a:bodyPr wrap="none" rtlCol="0">
            <a:spAutoFit/>
          </a:bodyPr>
          <a:lstStyle/>
          <a:p>
            <a:r>
              <a:rPr lang="pl-PL" i="1" smtClean="0"/>
              <a:t>biał</a:t>
            </a:r>
            <a:endParaRPr lang="en-US" i="1"/>
          </a:p>
        </p:txBody>
      </p:sp>
      <p:cxnSp>
        <p:nvCxnSpPr>
          <p:cNvPr id="8" name="Straight Arrow Connector 7"/>
          <p:cNvCxnSpPr/>
          <p:nvPr/>
        </p:nvCxnSpPr>
        <p:spPr>
          <a:xfrm flipV="1">
            <a:off x="2664662" y="2973203"/>
            <a:ext cx="1587578" cy="29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73982" y="3264456"/>
            <a:ext cx="1662406"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8802" y="3808608"/>
            <a:ext cx="2574744" cy="369332"/>
          </a:xfrm>
          <a:prstGeom prst="rect">
            <a:avLst/>
          </a:prstGeom>
          <a:noFill/>
        </p:spPr>
        <p:txBody>
          <a:bodyPr wrap="none" rtlCol="0">
            <a:spAutoFit/>
          </a:bodyPr>
          <a:lstStyle/>
          <a:p>
            <a:r>
              <a:rPr lang="pl-PL" i="1" smtClean="0"/>
              <a:t>biały, białe, białawy, etc.</a:t>
            </a:r>
            <a:endParaRPr lang="en-US" i="1"/>
          </a:p>
        </p:txBody>
      </p:sp>
      <p:cxnSp>
        <p:nvCxnSpPr>
          <p:cNvPr id="13" name="Straight Arrow Connector 12"/>
          <p:cNvCxnSpPr/>
          <p:nvPr/>
        </p:nvCxnSpPr>
        <p:spPr>
          <a:xfrm flipH="1" flipV="1">
            <a:off x="5109141" y="3573453"/>
            <a:ext cx="629701" cy="280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15560" y="5908225"/>
            <a:ext cx="5540299" cy="369332"/>
          </a:xfrm>
          <a:prstGeom prst="rect">
            <a:avLst/>
          </a:prstGeom>
          <a:noFill/>
        </p:spPr>
        <p:txBody>
          <a:bodyPr wrap="none" rtlCol="0">
            <a:spAutoFit/>
          </a:bodyPr>
          <a:lstStyle/>
          <a:p>
            <a:r>
              <a:rPr lang="pl-PL" smtClean="0"/>
              <a:t>do czego może się przydać lematyzacja/stemizacja ?</a:t>
            </a:r>
            <a:endParaRPr lang="en-US"/>
          </a:p>
        </p:txBody>
      </p:sp>
    </p:spTree>
    <p:extLst>
      <p:ext uri="{BB962C8B-B14F-4D97-AF65-F5344CB8AC3E}">
        <p14:creationId xmlns:p14="http://schemas.microsoft.com/office/powerpoint/2010/main" val="413250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Podstawowe operacje: group chunk i chink</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Rectangle 2"/>
          <p:cNvSpPr/>
          <p:nvPr/>
        </p:nvSpPr>
        <p:spPr>
          <a:xfrm>
            <a:off x="875132" y="1107996"/>
            <a:ext cx="7741545" cy="923330"/>
          </a:xfrm>
          <a:prstGeom prst="rect">
            <a:avLst/>
          </a:prstGeom>
          <a:ln>
            <a:solidFill>
              <a:srgbClr val="04155C"/>
            </a:solidFill>
          </a:ln>
          <a:effectLst>
            <a:softEdge rad="0"/>
          </a:effectLst>
        </p:spPr>
        <p:txBody>
          <a:bodyPr wrap="square">
            <a:spAutoFit/>
          </a:bodyPr>
          <a:lstStyle/>
          <a:p>
            <a:r>
              <a:rPr lang="pl-PL" b="1" smtClean="0"/>
              <a:t>chunk</a:t>
            </a:r>
            <a:r>
              <a:rPr lang="pl-PL" smtClean="0"/>
              <a:t> to grupa wyrazów spełniających pewien wzorzec, np. gramatyczny</a:t>
            </a:r>
          </a:p>
          <a:p>
            <a:r>
              <a:rPr lang="pl-PL" b="1" smtClean="0"/>
              <a:t>chink </a:t>
            </a:r>
            <a:r>
              <a:rPr lang="pl-PL" smtClean="0"/>
              <a:t>to „negatyw” chunk’a, czyli usunięcie ze zbioru słów pewnego wzorca</a:t>
            </a:r>
          </a:p>
          <a:p>
            <a:r>
              <a:rPr lang="pl-PL" smtClean="0"/>
              <a:t>- do wychwytywania z tekstów istotnych informacji</a:t>
            </a:r>
            <a:endParaRPr lang="en-US"/>
          </a:p>
        </p:txBody>
      </p:sp>
      <p:sp>
        <p:nvSpPr>
          <p:cNvPr id="2" name="Rectangle 1"/>
          <p:cNvSpPr/>
          <p:nvPr/>
        </p:nvSpPr>
        <p:spPr>
          <a:xfrm>
            <a:off x="875132" y="2368831"/>
            <a:ext cx="7797642" cy="646331"/>
          </a:xfrm>
          <a:prstGeom prst="rect">
            <a:avLst/>
          </a:prstGeom>
        </p:spPr>
        <p:txBody>
          <a:bodyPr wrap="square">
            <a:spAutoFit/>
          </a:bodyPr>
          <a:lstStyle/>
          <a:p>
            <a:r>
              <a:rPr lang="en-US" i="1"/>
              <a:t>Many of those initially infected either worked or frequently shopped in the </a:t>
            </a:r>
            <a:r>
              <a:rPr lang="en-US" b="1" i="1"/>
              <a:t>Huanan</a:t>
            </a:r>
            <a:r>
              <a:rPr lang="en-US" i="1"/>
              <a:t> </a:t>
            </a:r>
            <a:r>
              <a:rPr lang="en-US" b="1" i="1"/>
              <a:t>seafood wholesale market </a:t>
            </a:r>
            <a:r>
              <a:rPr lang="en-US" i="1"/>
              <a:t>in the </a:t>
            </a:r>
            <a:r>
              <a:rPr lang="en-US" b="1" i="1"/>
              <a:t>centre</a:t>
            </a:r>
            <a:r>
              <a:rPr lang="en-US" i="1"/>
              <a:t> of the </a:t>
            </a:r>
            <a:r>
              <a:rPr lang="en-US" b="1" i="1"/>
              <a:t>Chinese city</a:t>
            </a:r>
            <a:r>
              <a:rPr lang="en-US" i="1"/>
              <a:t>.</a:t>
            </a:r>
          </a:p>
        </p:txBody>
      </p:sp>
      <p:sp>
        <p:nvSpPr>
          <p:cNvPr id="6" name="TextBox 5"/>
          <p:cNvSpPr txBox="1"/>
          <p:nvPr/>
        </p:nvSpPr>
        <p:spPr>
          <a:xfrm>
            <a:off x="4970296" y="3651989"/>
            <a:ext cx="2367956" cy="369332"/>
          </a:xfrm>
          <a:prstGeom prst="rect">
            <a:avLst/>
          </a:prstGeom>
          <a:noFill/>
        </p:spPr>
        <p:txBody>
          <a:bodyPr wrap="none" rtlCol="0">
            <a:spAutoFit/>
          </a:bodyPr>
          <a:lstStyle/>
          <a:p>
            <a:r>
              <a:rPr lang="pl-PL" smtClean="0"/>
              <a:t>grupy rzeczownikowe</a:t>
            </a:r>
            <a:endParaRPr lang="en-US"/>
          </a:p>
        </p:txBody>
      </p:sp>
      <p:cxnSp>
        <p:nvCxnSpPr>
          <p:cNvPr id="8" name="Straight Arrow Connector 7"/>
          <p:cNvCxnSpPr/>
          <p:nvPr/>
        </p:nvCxnSpPr>
        <p:spPr>
          <a:xfrm flipV="1">
            <a:off x="6507386" y="3085399"/>
            <a:ext cx="286100" cy="44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368593" y="3109183"/>
            <a:ext cx="168294" cy="464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995641" y="3085399"/>
            <a:ext cx="2126120" cy="51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9033" y="4461090"/>
            <a:ext cx="2779928" cy="1754326"/>
          </a:xfrm>
          <a:prstGeom prst="rect">
            <a:avLst/>
          </a:prstGeom>
          <a:noFill/>
        </p:spPr>
        <p:txBody>
          <a:bodyPr wrap="none" rtlCol="0">
            <a:spAutoFit/>
          </a:bodyPr>
          <a:lstStyle/>
          <a:p>
            <a:pPr marL="285750" indent="-285750">
              <a:buFont typeface="Arial" panose="020B0604020202020204" pitchFamily="34" charset="0"/>
              <a:buChar char="•"/>
            </a:pPr>
            <a:r>
              <a:rPr lang="pl-PL" smtClean="0"/>
              <a:t>miejsca</a:t>
            </a:r>
          </a:p>
          <a:p>
            <a:pPr marL="285750" indent="-285750">
              <a:buFont typeface="Arial" panose="020B0604020202020204" pitchFamily="34" charset="0"/>
              <a:buChar char="•"/>
            </a:pPr>
            <a:r>
              <a:rPr lang="pl-PL" smtClean="0"/>
              <a:t>imiona i nazwiska</a:t>
            </a:r>
          </a:p>
          <a:p>
            <a:pPr marL="285750" indent="-285750">
              <a:buFont typeface="Arial" panose="020B0604020202020204" pitchFamily="34" charset="0"/>
              <a:buChar char="•"/>
            </a:pPr>
            <a:r>
              <a:rPr lang="pl-PL" smtClean="0"/>
              <a:t>daty</a:t>
            </a:r>
          </a:p>
          <a:p>
            <a:pPr marL="285750" indent="-285750">
              <a:buFont typeface="Arial" panose="020B0604020202020204" pitchFamily="34" charset="0"/>
              <a:buChar char="•"/>
            </a:pPr>
            <a:r>
              <a:rPr lang="pl-PL" smtClean="0"/>
              <a:t>zależności, powiązania</a:t>
            </a:r>
          </a:p>
          <a:p>
            <a:pPr marL="285750" indent="-285750">
              <a:buFont typeface="Arial" panose="020B0604020202020204" pitchFamily="34" charset="0"/>
              <a:buChar char="•"/>
            </a:pPr>
            <a:r>
              <a:rPr lang="pl-PL" smtClean="0"/>
              <a:t>wartości liczbowe </a:t>
            </a:r>
          </a:p>
          <a:p>
            <a:pPr marL="285750" indent="-285750">
              <a:buFont typeface="Arial" panose="020B0604020202020204" pitchFamily="34" charset="0"/>
              <a:buChar char="•"/>
            </a:pPr>
            <a:r>
              <a:rPr lang="pl-PL" smtClean="0"/>
              <a:t>etc.</a:t>
            </a:r>
            <a:endParaRPr lang="en-US"/>
          </a:p>
        </p:txBody>
      </p:sp>
      <p:sp>
        <p:nvSpPr>
          <p:cNvPr id="14" name="TextBox 13"/>
          <p:cNvSpPr txBox="1"/>
          <p:nvPr/>
        </p:nvSpPr>
        <p:spPr>
          <a:xfrm>
            <a:off x="4357398" y="4593774"/>
            <a:ext cx="2649120" cy="1200329"/>
          </a:xfrm>
          <a:prstGeom prst="rect">
            <a:avLst/>
          </a:prstGeom>
          <a:noFill/>
        </p:spPr>
        <p:txBody>
          <a:bodyPr wrap="square" rtlCol="0">
            <a:spAutoFit/>
          </a:bodyPr>
          <a:lstStyle/>
          <a:p>
            <a:r>
              <a:rPr lang="pl-PL" i="1" smtClean="0"/>
              <a:t>W całym tym wczorajszym zamęcie akcje Apple’a </a:t>
            </a:r>
          </a:p>
          <a:p>
            <a:r>
              <a:rPr lang="pl-PL" i="1" smtClean="0"/>
              <a:t>spadły o niecałe 1.2%</a:t>
            </a:r>
            <a:endParaRPr lang="en-US" i="1"/>
          </a:p>
        </p:txBody>
      </p:sp>
      <p:cxnSp>
        <p:nvCxnSpPr>
          <p:cNvPr id="16" name="Straight Arrow Connector 15"/>
          <p:cNvCxnSpPr/>
          <p:nvPr/>
        </p:nvCxnSpPr>
        <p:spPr>
          <a:xfrm>
            <a:off x="7233661" y="5195190"/>
            <a:ext cx="512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845203" y="4758375"/>
            <a:ext cx="744114" cy="923330"/>
          </a:xfrm>
          <a:prstGeom prst="rect">
            <a:avLst/>
          </a:prstGeom>
          <a:noFill/>
        </p:spPr>
        <p:txBody>
          <a:bodyPr wrap="none" rtlCol="0">
            <a:spAutoFit/>
          </a:bodyPr>
          <a:lstStyle/>
          <a:p>
            <a:pPr>
              <a:lnSpc>
                <a:spcPct val="150000"/>
              </a:lnSpc>
            </a:pPr>
            <a:r>
              <a:rPr lang="pl-PL" b="1" smtClean="0"/>
              <a:t>Apple</a:t>
            </a:r>
          </a:p>
          <a:p>
            <a:pPr>
              <a:lnSpc>
                <a:spcPct val="150000"/>
              </a:lnSpc>
            </a:pPr>
            <a:r>
              <a:rPr lang="pl-PL" b="1" smtClean="0"/>
              <a:t>1.2%</a:t>
            </a:r>
            <a:endParaRPr lang="en-US" b="1"/>
          </a:p>
        </p:txBody>
      </p:sp>
    </p:spTree>
    <p:extLst>
      <p:ext uri="{BB962C8B-B14F-4D97-AF65-F5344CB8AC3E}">
        <p14:creationId xmlns:p14="http://schemas.microsoft.com/office/powerpoint/2010/main" val="263053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Named Entity Recognition</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Rectangle 2"/>
          <p:cNvSpPr/>
          <p:nvPr/>
        </p:nvSpPr>
        <p:spPr>
          <a:xfrm>
            <a:off x="964889" y="922872"/>
            <a:ext cx="7741545" cy="646331"/>
          </a:xfrm>
          <a:prstGeom prst="rect">
            <a:avLst/>
          </a:prstGeom>
          <a:ln>
            <a:solidFill>
              <a:srgbClr val="04155C"/>
            </a:solidFill>
          </a:ln>
          <a:effectLst>
            <a:softEdge rad="0"/>
          </a:effectLst>
        </p:spPr>
        <p:txBody>
          <a:bodyPr wrap="square">
            <a:spAutoFit/>
          </a:bodyPr>
          <a:lstStyle/>
          <a:p>
            <a:r>
              <a:rPr lang="pl-PL" b="1" smtClean="0"/>
              <a:t>NER </a:t>
            </a:r>
            <a:r>
              <a:rPr lang="pl-PL" smtClean="0"/>
              <a:t>to technika </a:t>
            </a:r>
            <a:r>
              <a:rPr lang="pl-PL" b="1" smtClean="0"/>
              <a:t>uczenia maszynowego </a:t>
            </a:r>
            <a:r>
              <a:rPr lang="pl-PL" smtClean="0"/>
              <a:t>mająca na celu wychwycenie w tekście nazw własnych (słów niepospolitych) -&gt; ekstrakcja informacji.</a:t>
            </a:r>
            <a:endParaRPr lang="en-US"/>
          </a:p>
        </p:txBody>
      </p:sp>
      <p:pic>
        <p:nvPicPr>
          <p:cNvPr id="2" name="Picture 1"/>
          <p:cNvPicPr>
            <a:picLocks noChangeAspect="1"/>
          </p:cNvPicPr>
          <p:nvPr/>
        </p:nvPicPr>
        <p:blipFill rotWithShape="1">
          <a:blip r:embed="rId2"/>
          <a:srcRect r="19645"/>
          <a:stretch/>
        </p:blipFill>
        <p:spPr>
          <a:xfrm>
            <a:off x="381949" y="1818436"/>
            <a:ext cx="4122734" cy="2242118"/>
          </a:xfrm>
          <a:prstGeom prst="rect">
            <a:avLst/>
          </a:prstGeom>
          <a:effectLst>
            <a:softEdge rad="127000"/>
          </a:effectLst>
        </p:spPr>
      </p:pic>
      <p:pic>
        <p:nvPicPr>
          <p:cNvPr id="2050" name="Picture 2" descr="The original named entity recognition algorithm.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14" y="1872625"/>
            <a:ext cx="4339961" cy="44931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68093" y="5474923"/>
            <a:ext cx="3660405" cy="461665"/>
          </a:xfrm>
          <a:prstGeom prst="rect">
            <a:avLst/>
          </a:prstGeom>
        </p:spPr>
        <p:txBody>
          <a:bodyPr wrap="square">
            <a:spAutoFit/>
          </a:bodyPr>
          <a:lstStyle/>
          <a:p>
            <a:r>
              <a:rPr lang="en-US" sz="1200" dirty="0">
                <a:hlinkClick r:id="rId4"/>
              </a:rPr>
              <a:t>https://www.researchgate.net/figure/The-original-named-entity-recognition-algorithm_fig1_6964777</a:t>
            </a:r>
            <a:endParaRPr lang="en-US" sz="1200" dirty="0"/>
          </a:p>
        </p:txBody>
      </p:sp>
      <p:sp>
        <p:nvSpPr>
          <p:cNvPr id="7" name="TextBox 6"/>
          <p:cNvSpPr txBox="1"/>
          <p:nvPr/>
        </p:nvSpPr>
        <p:spPr>
          <a:xfrm>
            <a:off x="527322" y="4203341"/>
            <a:ext cx="3156633" cy="2585323"/>
          </a:xfrm>
          <a:prstGeom prst="rect">
            <a:avLst/>
          </a:prstGeom>
          <a:noFill/>
        </p:spPr>
        <p:txBody>
          <a:bodyPr wrap="none" rtlCol="0">
            <a:spAutoFit/>
          </a:bodyPr>
          <a:lstStyle/>
          <a:p>
            <a:r>
              <a:rPr lang="pl-PL" dirty="0" smtClean="0"/>
              <a:t>use cases:</a:t>
            </a:r>
          </a:p>
          <a:p>
            <a:pPr marL="285750" indent="-285750">
              <a:buFont typeface="Arial" panose="020B0604020202020204" pitchFamily="34" charset="0"/>
              <a:buChar char="•"/>
            </a:pPr>
            <a:r>
              <a:rPr lang="pl-PL" dirty="0" smtClean="0"/>
              <a:t>content classification</a:t>
            </a:r>
          </a:p>
          <a:p>
            <a:pPr marL="285750" indent="-285750">
              <a:buFont typeface="Arial" panose="020B0604020202020204" pitchFamily="34" charset="0"/>
              <a:buChar char="•"/>
            </a:pPr>
            <a:r>
              <a:rPr lang="pl-PL" dirty="0" smtClean="0"/>
              <a:t>relation extraction</a:t>
            </a:r>
          </a:p>
          <a:p>
            <a:pPr marL="285750" indent="-285750">
              <a:buFont typeface="Arial" panose="020B0604020202020204" pitchFamily="34" charset="0"/>
              <a:buChar char="•"/>
            </a:pPr>
            <a:r>
              <a:rPr lang="pl-PL" dirty="0" smtClean="0"/>
              <a:t>content recommendationn</a:t>
            </a:r>
          </a:p>
          <a:p>
            <a:pPr marL="285750" indent="-285750">
              <a:buFont typeface="Arial" panose="020B0604020202020204" pitchFamily="34" charset="0"/>
              <a:buChar char="•"/>
            </a:pPr>
            <a:r>
              <a:rPr lang="pl-PL" dirty="0" smtClean="0"/>
              <a:t>customer support</a:t>
            </a:r>
          </a:p>
          <a:p>
            <a:pPr marL="285750" indent="-285750">
              <a:buFont typeface="Arial" panose="020B0604020202020204" pitchFamily="34" charset="0"/>
              <a:buChar char="•"/>
            </a:pPr>
            <a:r>
              <a:rPr lang="pl-PL" dirty="0" smtClean="0"/>
              <a:t>research papers</a:t>
            </a:r>
          </a:p>
          <a:p>
            <a:pPr marL="285750" indent="-285750">
              <a:buFont typeface="Arial" panose="020B0604020202020204" pitchFamily="34" charset="0"/>
              <a:buChar char="•"/>
            </a:pPr>
            <a:r>
              <a:rPr lang="pl-PL" dirty="0" smtClean="0"/>
              <a:t>summarization</a:t>
            </a:r>
          </a:p>
          <a:p>
            <a:pPr marL="285750" indent="-285750">
              <a:buFont typeface="Arial" panose="020B0604020202020204" pitchFamily="34" charset="0"/>
              <a:buChar char="•"/>
            </a:pPr>
            <a:r>
              <a:rPr lang="pl-PL" dirty="0" smtClean="0"/>
              <a:t>decision-making</a:t>
            </a:r>
          </a:p>
          <a:p>
            <a:pPr marL="285750" indent="-285750">
              <a:buFont typeface="Arial" panose="020B0604020202020204" pitchFamily="34" charset="0"/>
              <a:buChar char="•"/>
            </a:pPr>
            <a:r>
              <a:rPr lang="pl-PL" dirty="0" smtClean="0"/>
              <a:t>...</a:t>
            </a:r>
            <a:endParaRPr lang="en-US" dirty="0"/>
          </a:p>
        </p:txBody>
      </p:sp>
    </p:spTree>
    <p:extLst>
      <p:ext uri="{BB962C8B-B14F-4D97-AF65-F5344CB8AC3E}">
        <p14:creationId xmlns:p14="http://schemas.microsoft.com/office/powerpoint/2010/main" val="393859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Word Embedding</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3" name="Picture 2" descr="http://jalammar.github.io/images/word2vec/king-analogy-vi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889" y="4264536"/>
            <a:ext cx="3075302" cy="15376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5412" y="5905800"/>
            <a:ext cx="4686860" cy="369332"/>
          </a:xfrm>
          <a:prstGeom prst="rect">
            <a:avLst/>
          </a:prstGeom>
        </p:spPr>
        <p:txBody>
          <a:bodyPr wrap="none">
            <a:spAutoFit/>
          </a:bodyPr>
          <a:lstStyle/>
          <a:p>
            <a:r>
              <a:rPr lang="en-US" dirty="0">
                <a:hlinkClick r:id="rId3"/>
              </a:rPr>
              <a:t>http://jalammar.github.io/illustrated-word2vec/</a:t>
            </a:r>
            <a:endParaRPr lang="en-US" dirty="0"/>
          </a:p>
        </p:txBody>
      </p:sp>
      <p:pic>
        <p:nvPicPr>
          <p:cNvPr id="6" name="Picture 4" descr="http://jalammar.github.io/images/word2vec/word2ve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322" y="2611202"/>
            <a:ext cx="3075302" cy="13650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64889" y="922872"/>
            <a:ext cx="7741545" cy="1200329"/>
          </a:xfrm>
          <a:prstGeom prst="rect">
            <a:avLst/>
          </a:prstGeom>
          <a:ln>
            <a:solidFill>
              <a:srgbClr val="04155C"/>
            </a:solidFill>
          </a:ln>
          <a:effectLst>
            <a:softEdge rad="0"/>
          </a:effectLst>
        </p:spPr>
        <p:txBody>
          <a:bodyPr wrap="square">
            <a:spAutoFit/>
          </a:bodyPr>
          <a:lstStyle/>
          <a:p>
            <a:r>
              <a:rPr lang="pl-PL" b="1" dirty="0" smtClean="0"/>
              <a:t>Word Embedding </a:t>
            </a:r>
            <a:r>
              <a:rPr lang="pl-PL" dirty="0" smtClean="0"/>
              <a:t>to kolejna </a:t>
            </a:r>
            <a:r>
              <a:rPr lang="pl-PL" dirty="0" smtClean="0"/>
              <a:t>technika </a:t>
            </a:r>
            <a:r>
              <a:rPr lang="pl-PL" b="1" dirty="0" smtClean="0"/>
              <a:t>uczenia maszynowego </a:t>
            </a:r>
            <a:r>
              <a:rPr lang="pl-PL" dirty="0" smtClean="0"/>
              <a:t>przypisująca słowom pewien punkt w przestrzeni N-wymiarowej.</a:t>
            </a:r>
            <a:r>
              <a:rPr lang="pl-PL" dirty="0"/>
              <a:t> </a:t>
            </a:r>
            <a:endParaRPr lang="pl-PL" dirty="0" smtClean="0"/>
          </a:p>
          <a:p>
            <a:r>
              <a:rPr lang="pl-PL" dirty="0" smtClean="0"/>
              <a:t>Dwa słowa blisko siebie w tej przestrzeni mają bardzo podobny kontekst, a zatem są do siebie podobne, np. mogą to być synonimy.</a:t>
            </a:r>
          </a:p>
        </p:txBody>
      </p:sp>
      <p:sp>
        <p:nvSpPr>
          <p:cNvPr id="2" name="TextBox 1"/>
          <p:cNvSpPr txBox="1"/>
          <p:nvPr/>
        </p:nvSpPr>
        <p:spPr>
          <a:xfrm>
            <a:off x="4572000" y="2246821"/>
            <a:ext cx="4084773" cy="2031325"/>
          </a:xfrm>
          <a:prstGeom prst="rect">
            <a:avLst/>
          </a:prstGeom>
          <a:noFill/>
        </p:spPr>
        <p:txBody>
          <a:bodyPr wrap="none" rtlCol="0">
            <a:spAutoFit/>
          </a:bodyPr>
          <a:lstStyle/>
          <a:p>
            <a:r>
              <a:rPr lang="pl-PL" dirty="0" smtClean="0"/>
              <a:t>zastosowania:</a:t>
            </a:r>
          </a:p>
          <a:p>
            <a:pPr marL="285750" indent="-285750">
              <a:buFont typeface="Arial" panose="020B0604020202020204" pitchFamily="34" charset="0"/>
              <a:buChar char="•"/>
            </a:pPr>
            <a:r>
              <a:rPr lang="pl-PL" dirty="0" smtClean="0"/>
              <a:t>systemy rekomendacyjne</a:t>
            </a:r>
          </a:p>
          <a:p>
            <a:pPr marL="285750" indent="-285750">
              <a:buFont typeface="Arial" panose="020B0604020202020204" pitchFamily="34" charset="0"/>
              <a:buChar char="•"/>
            </a:pPr>
            <a:r>
              <a:rPr lang="pl-PL" dirty="0" smtClean="0"/>
              <a:t>analiza wypowiedzi, np. komentarze</a:t>
            </a:r>
          </a:p>
          <a:p>
            <a:pPr marL="285750" indent="-285750">
              <a:buFont typeface="Arial" panose="020B0604020202020204" pitchFamily="34" charset="0"/>
              <a:buChar char="•"/>
            </a:pPr>
            <a:r>
              <a:rPr lang="pl-PL" dirty="0" smtClean="0"/>
              <a:t>relacje</a:t>
            </a:r>
          </a:p>
          <a:p>
            <a:pPr marL="285750" indent="-285750">
              <a:buFont typeface="Arial" panose="020B0604020202020204" pitchFamily="34" charset="0"/>
              <a:buChar char="•"/>
            </a:pPr>
            <a:r>
              <a:rPr lang="pl-PL" dirty="0" smtClean="0"/>
              <a:t>synonimy</a:t>
            </a:r>
          </a:p>
          <a:p>
            <a:pPr marL="285750" indent="-285750">
              <a:buFont typeface="Arial" panose="020B0604020202020204" pitchFamily="34" charset="0"/>
              <a:buChar char="•"/>
            </a:pPr>
            <a:r>
              <a:rPr lang="pl-PL" dirty="0" smtClean="0"/>
              <a:t>drug discovery</a:t>
            </a:r>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5"/>
          <a:stretch>
            <a:fillRect/>
          </a:stretch>
        </p:blipFill>
        <p:spPr>
          <a:xfrm>
            <a:off x="5323715" y="4029887"/>
            <a:ext cx="3818063" cy="2839334"/>
          </a:xfrm>
          <a:prstGeom prst="rect">
            <a:avLst/>
          </a:prstGeom>
        </p:spPr>
      </p:pic>
      <p:sp>
        <p:nvSpPr>
          <p:cNvPr id="9" name="Rectangle 8"/>
          <p:cNvSpPr/>
          <p:nvPr/>
        </p:nvSpPr>
        <p:spPr>
          <a:xfrm>
            <a:off x="455412" y="6199966"/>
            <a:ext cx="4572000" cy="646331"/>
          </a:xfrm>
          <a:prstGeom prst="rect">
            <a:avLst/>
          </a:prstGeom>
        </p:spPr>
        <p:txBody>
          <a:bodyPr>
            <a:spAutoFit/>
          </a:bodyPr>
          <a:lstStyle/>
          <a:p>
            <a:r>
              <a:rPr lang="en-US" dirty="0">
                <a:hlinkClick r:id="rId6"/>
              </a:rPr>
              <a:t>https://www.kdnuggets.com/2019/02/word-embeddings-nlp-applications.html</a:t>
            </a:r>
            <a:endParaRPr lang="en-US" dirty="0"/>
          </a:p>
        </p:txBody>
      </p:sp>
    </p:spTree>
    <p:extLst>
      <p:ext uri="{BB962C8B-B14F-4D97-AF65-F5344CB8AC3E}">
        <p14:creationId xmlns:p14="http://schemas.microsoft.com/office/powerpoint/2010/main" val="2979170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Keywords Extraction</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Rectangle 2"/>
          <p:cNvSpPr/>
          <p:nvPr/>
        </p:nvSpPr>
        <p:spPr>
          <a:xfrm>
            <a:off x="964889" y="922872"/>
            <a:ext cx="7741545" cy="1200329"/>
          </a:xfrm>
          <a:prstGeom prst="rect">
            <a:avLst/>
          </a:prstGeom>
          <a:ln>
            <a:solidFill>
              <a:srgbClr val="04155C"/>
            </a:solidFill>
          </a:ln>
          <a:effectLst>
            <a:softEdge rad="0"/>
          </a:effectLst>
        </p:spPr>
        <p:txBody>
          <a:bodyPr wrap="square">
            <a:spAutoFit/>
          </a:bodyPr>
          <a:lstStyle/>
          <a:p>
            <a:r>
              <a:rPr lang="pl-PL" b="1" dirty="0" smtClean="0"/>
              <a:t>Keyword extraction </a:t>
            </a:r>
            <a:r>
              <a:rPr lang="pl-PL" dirty="0" smtClean="0"/>
              <a:t>to technika NLP, która może być realizowana przy pomocy </a:t>
            </a:r>
            <a:r>
              <a:rPr lang="pl-PL" b="1" dirty="0" smtClean="0"/>
              <a:t>uczenia </a:t>
            </a:r>
            <a:r>
              <a:rPr lang="pl-PL" b="1" dirty="0" smtClean="0"/>
              <a:t>maszynowego,</a:t>
            </a:r>
            <a:r>
              <a:rPr lang="pl-PL" dirty="0"/>
              <a:t> </a:t>
            </a:r>
            <a:r>
              <a:rPr lang="pl-PL" dirty="0" smtClean="0"/>
              <a:t>wychwytująca z tekstu słowa i frazy kluczowe. Popularną techniką jest TF-IDF, szeregująca słowa pod kątem popularności w tekście i unikalności w zbiorze tekstów.</a:t>
            </a:r>
            <a:endParaRPr lang="pl-PL" dirty="0" smtClean="0"/>
          </a:p>
        </p:txBody>
      </p:sp>
      <p:sp>
        <p:nvSpPr>
          <p:cNvPr id="5" name="Rectangle 4"/>
          <p:cNvSpPr/>
          <p:nvPr/>
        </p:nvSpPr>
        <p:spPr>
          <a:xfrm>
            <a:off x="317448" y="5444094"/>
            <a:ext cx="6096000" cy="646331"/>
          </a:xfrm>
          <a:prstGeom prst="rect">
            <a:avLst/>
          </a:prstGeom>
        </p:spPr>
        <p:txBody>
          <a:bodyPr>
            <a:spAutoFit/>
          </a:bodyPr>
          <a:lstStyle/>
          <a:p>
            <a:r>
              <a:rPr lang="en-US" dirty="0">
                <a:hlinkClick r:id="rId2"/>
              </a:rPr>
              <a:t>https://medium.com/better-programming/extract-keywords-using-spacy-in-python-4a8415478fbf</a:t>
            </a:r>
            <a:endParaRPr lang="en-US" dirty="0"/>
          </a:p>
        </p:txBody>
      </p:sp>
      <p:pic>
        <p:nvPicPr>
          <p:cNvPr id="6" name="Picture 5"/>
          <p:cNvPicPr>
            <a:picLocks noChangeAspect="1"/>
          </p:cNvPicPr>
          <p:nvPr/>
        </p:nvPicPr>
        <p:blipFill>
          <a:blip r:embed="rId3"/>
          <a:stretch>
            <a:fillRect/>
          </a:stretch>
        </p:blipFill>
        <p:spPr>
          <a:xfrm>
            <a:off x="2280204" y="3554563"/>
            <a:ext cx="4801032" cy="1799774"/>
          </a:xfrm>
          <a:prstGeom prst="rect">
            <a:avLst/>
          </a:prstGeom>
        </p:spPr>
      </p:pic>
      <p:pic>
        <p:nvPicPr>
          <p:cNvPr id="7" name="Picture 6"/>
          <p:cNvPicPr>
            <a:picLocks noChangeAspect="1"/>
          </p:cNvPicPr>
          <p:nvPr/>
        </p:nvPicPr>
        <p:blipFill rotWithShape="1">
          <a:blip r:embed="rId4"/>
          <a:srcRect l="5267"/>
          <a:stretch/>
        </p:blipFill>
        <p:spPr>
          <a:xfrm>
            <a:off x="1901727" y="2389485"/>
            <a:ext cx="6003735" cy="800636"/>
          </a:xfrm>
          <a:prstGeom prst="rect">
            <a:avLst/>
          </a:prstGeom>
        </p:spPr>
      </p:pic>
      <p:sp>
        <p:nvSpPr>
          <p:cNvPr id="8" name="Rectangle 7"/>
          <p:cNvSpPr/>
          <p:nvPr/>
        </p:nvSpPr>
        <p:spPr>
          <a:xfrm>
            <a:off x="317448" y="6090425"/>
            <a:ext cx="6096000" cy="646331"/>
          </a:xfrm>
          <a:prstGeom prst="rect">
            <a:avLst/>
          </a:prstGeom>
        </p:spPr>
        <p:txBody>
          <a:bodyPr>
            <a:spAutoFit/>
          </a:bodyPr>
          <a:lstStyle/>
          <a:p>
            <a:r>
              <a:rPr lang="en-US" dirty="0">
                <a:hlinkClick r:id="rId5"/>
              </a:rPr>
              <a:t>https://www.freecodecamp.org/news/how-to-process-textual-data-using-tf-idf-in-python-cd2bbc0a94a3/</a:t>
            </a:r>
            <a:endParaRPr lang="en-US" dirty="0"/>
          </a:p>
        </p:txBody>
      </p:sp>
    </p:spTree>
    <p:extLst>
      <p:ext uri="{BB962C8B-B14F-4D97-AF65-F5344CB8AC3E}">
        <p14:creationId xmlns:p14="http://schemas.microsoft.com/office/powerpoint/2010/main" val="3379728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Analiza Sentymentu</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Rectangle 2"/>
          <p:cNvSpPr/>
          <p:nvPr/>
        </p:nvSpPr>
        <p:spPr>
          <a:xfrm>
            <a:off x="964889" y="922872"/>
            <a:ext cx="7741545" cy="646331"/>
          </a:xfrm>
          <a:prstGeom prst="rect">
            <a:avLst/>
          </a:prstGeom>
          <a:ln>
            <a:solidFill>
              <a:srgbClr val="04155C"/>
            </a:solidFill>
          </a:ln>
          <a:effectLst>
            <a:softEdge rad="0"/>
          </a:effectLst>
        </p:spPr>
        <p:txBody>
          <a:bodyPr wrap="square">
            <a:spAutoFit/>
          </a:bodyPr>
          <a:lstStyle/>
          <a:p>
            <a:r>
              <a:rPr lang="pl-PL" b="1" dirty="0" smtClean="0"/>
              <a:t>Analiza sentymentu </a:t>
            </a:r>
            <a:r>
              <a:rPr lang="pl-PL" dirty="0" smtClean="0"/>
              <a:t>to popularny zabieg NLP przypisujący słowom i frazom zabarwienie pozytywne bądź negatywne (albo jego brak)</a:t>
            </a:r>
            <a:endParaRPr lang="pl-PL" dirty="0" smtClean="0"/>
          </a:p>
        </p:txBody>
      </p:sp>
      <p:pic>
        <p:nvPicPr>
          <p:cNvPr id="5" name="Picture 4"/>
          <p:cNvPicPr>
            <a:picLocks noChangeAspect="1"/>
          </p:cNvPicPr>
          <p:nvPr/>
        </p:nvPicPr>
        <p:blipFill>
          <a:blip r:embed="rId2"/>
          <a:stretch>
            <a:fillRect/>
          </a:stretch>
        </p:blipFill>
        <p:spPr>
          <a:xfrm>
            <a:off x="1984851" y="1690020"/>
            <a:ext cx="5313299" cy="774123"/>
          </a:xfrm>
          <a:prstGeom prst="rect">
            <a:avLst/>
          </a:prstGeom>
        </p:spPr>
      </p:pic>
      <p:pic>
        <p:nvPicPr>
          <p:cNvPr id="6" name="Picture 2" descr="https://miro.medium.com/max/2014/1*jS1UpDsEHWqQrEuCkO-T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612" y="2446528"/>
            <a:ext cx="6383366" cy="3873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440470"/>
            <a:ext cx="6096000" cy="400110"/>
          </a:xfrm>
          <a:prstGeom prst="rect">
            <a:avLst/>
          </a:prstGeom>
        </p:spPr>
        <p:txBody>
          <a:bodyPr>
            <a:spAutoFit/>
          </a:bodyPr>
          <a:lstStyle/>
          <a:p>
            <a:r>
              <a:rPr lang="en-US" sz="1000" dirty="0">
                <a:hlinkClick r:id="rId4"/>
              </a:rPr>
              <a:t>https://</a:t>
            </a:r>
            <a:r>
              <a:rPr lang="en-US" sz="1000" dirty="0" smtClean="0">
                <a:hlinkClick r:id="rId4"/>
              </a:rPr>
              <a:t>towardsdatascience.com/basic-binary-sentiment-analysis-using-nltk-c94ba17ae386</a:t>
            </a:r>
            <a:endParaRPr lang="pl-PL" sz="1000" dirty="0" smtClean="0"/>
          </a:p>
          <a:p>
            <a:r>
              <a:rPr lang="en-US" sz="1000" dirty="0">
                <a:hlinkClick r:id="rId5"/>
              </a:rPr>
              <a:t>https://</a:t>
            </a:r>
            <a:r>
              <a:rPr lang="en-US" sz="1000" dirty="0" smtClean="0">
                <a:hlinkClick r:id="rId5"/>
              </a:rPr>
              <a:t>towardsdatascience.com/basic-nlp-on-the-texts-of-harry-potter-sentiment-analysis-1b474b13651d</a:t>
            </a:r>
            <a:endParaRPr lang="en-US" sz="1000" dirty="0"/>
          </a:p>
        </p:txBody>
      </p:sp>
      <p:sp>
        <p:nvSpPr>
          <p:cNvPr id="8" name="Rectangle 7"/>
          <p:cNvSpPr/>
          <p:nvPr/>
        </p:nvSpPr>
        <p:spPr>
          <a:xfrm>
            <a:off x="117807" y="2657031"/>
            <a:ext cx="2256515" cy="2695610"/>
          </a:xfrm>
          <a:prstGeom prst="rect">
            <a:avLst/>
          </a:prstGeom>
        </p:spPr>
        <p:txBody>
          <a:bodyPr wrap="none">
            <a:spAutoFit/>
          </a:bodyPr>
          <a:lstStyle/>
          <a:p>
            <a:pPr>
              <a:lnSpc>
                <a:spcPct val="250000"/>
              </a:lnSpc>
            </a:pPr>
            <a:r>
              <a:rPr lang="pl-PL" sz="1400" dirty="0" smtClean="0">
                <a:solidFill>
                  <a:srgbClr val="04155C"/>
                </a:solidFill>
              </a:rPr>
              <a:t>Machine Learning </a:t>
            </a:r>
            <a:r>
              <a:rPr lang="pl-PL" sz="1400" dirty="0" smtClean="0">
                <a:solidFill>
                  <a:srgbClr val="04155C"/>
                </a:solidFill>
              </a:rPr>
              <a:t>routine:</a:t>
            </a:r>
            <a:endParaRPr lang="pl-PL" sz="1400" dirty="0" smtClean="0">
              <a:solidFill>
                <a:srgbClr val="04155C"/>
              </a:solidFill>
            </a:endParaRPr>
          </a:p>
          <a:p>
            <a:pPr algn="ctr">
              <a:lnSpc>
                <a:spcPct val="250000"/>
              </a:lnSpc>
            </a:pPr>
            <a:r>
              <a:rPr lang="pl-PL" sz="1400" dirty="0" smtClean="0">
                <a:solidFill>
                  <a:srgbClr val="04155C"/>
                </a:solidFill>
              </a:rPr>
              <a:t>movie </a:t>
            </a:r>
            <a:r>
              <a:rPr lang="pl-PL" sz="1400" dirty="0" smtClean="0">
                <a:solidFill>
                  <a:srgbClr val="04155C"/>
                </a:solidFill>
              </a:rPr>
              <a:t>ratings </a:t>
            </a:r>
            <a:endParaRPr lang="pl-PL" sz="1400" dirty="0" smtClean="0">
              <a:solidFill>
                <a:srgbClr val="04155C"/>
              </a:solidFill>
            </a:endParaRPr>
          </a:p>
          <a:p>
            <a:pPr algn="ctr">
              <a:lnSpc>
                <a:spcPct val="250000"/>
              </a:lnSpc>
            </a:pPr>
            <a:r>
              <a:rPr lang="pl-PL" sz="1400" dirty="0" smtClean="0">
                <a:solidFill>
                  <a:srgbClr val="04155C"/>
                </a:solidFill>
              </a:rPr>
              <a:t>Bayes classification</a:t>
            </a:r>
            <a:endParaRPr lang="pl-PL" sz="1400" dirty="0" smtClean="0">
              <a:solidFill>
                <a:srgbClr val="04155C"/>
              </a:solidFill>
            </a:endParaRPr>
          </a:p>
          <a:p>
            <a:pPr algn="ctr">
              <a:lnSpc>
                <a:spcPct val="250000"/>
              </a:lnSpc>
            </a:pPr>
            <a:r>
              <a:rPr lang="pl-PL" sz="1400" dirty="0" smtClean="0">
                <a:solidFill>
                  <a:srgbClr val="04155C"/>
                </a:solidFill>
              </a:rPr>
              <a:t>sentiment dictionary</a:t>
            </a:r>
            <a:endParaRPr lang="pl-PL" sz="1400" dirty="0" smtClean="0">
              <a:solidFill>
                <a:srgbClr val="04155C"/>
              </a:solidFill>
            </a:endParaRPr>
          </a:p>
          <a:p>
            <a:pPr algn="ctr">
              <a:lnSpc>
                <a:spcPct val="250000"/>
              </a:lnSpc>
            </a:pPr>
            <a:r>
              <a:rPr lang="pl-PL" sz="1400" dirty="0" smtClean="0">
                <a:solidFill>
                  <a:srgbClr val="04155C"/>
                </a:solidFill>
              </a:rPr>
              <a:t>sentence </a:t>
            </a:r>
            <a:r>
              <a:rPr lang="pl-PL" sz="1400" dirty="0" smtClean="0">
                <a:solidFill>
                  <a:srgbClr val="04155C"/>
                </a:solidFill>
              </a:rPr>
              <a:t>classification</a:t>
            </a:r>
            <a:endParaRPr lang="en-US" sz="1400" dirty="0">
              <a:solidFill>
                <a:srgbClr val="04155C"/>
              </a:solidFill>
            </a:endParaRPr>
          </a:p>
        </p:txBody>
      </p:sp>
      <p:cxnSp>
        <p:nvCxnSpPr>
          <p:cNvPr id="9" name="Straight Arrow Connector 8"/>
          <p:cNvCxnSpPr/>
          <p:nvPr/>
        </p:nvCxnSpPr>
        <p:spPr>
          <a:xfrm>
            <a:off x="1228550" y="3736137"/>
            <a:ext cx="0" cy="25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228550" y="4256869"/>
            <a:ext cx="0" cy="25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229485" y="4802937"/>
            <a:ext cx="0" cy="25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009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Strumienie danych: Twitter</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3" name="Picture 4" descr="Image result for twitter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310" y="931243"/>
            <a:ext cx="6689379" cy="37627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40132" y="4821698"/>
            <a:ext cx="7719734" cy="1509745"/>
          </a:xfrm>
          <a:prstGeom prst="rect">
            <a:avLst/>
          </a:prstGeom>
        </p:spPr>
      </p:pic>
    </p:spTree>
    <p:extLst>
      <p:ext uri="{BB962C8B-B14F-4D97-AF65-F5344CB8AC3E}">
        <p14:creationId xmlns:p14="http://schemas.microsoft.com/office/powerpoint/2010/main" val="687697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Web Scraping</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Rectangle 2"/>
          <p:cNvSpPr/>
          <p:nvPr/>
        </p:nvSpPr>
        <p:spPr>
          <a:xfrm>
            <a:off x="964889" y="922872"/>
            <a:ext cx="7741545" cy="1200329"/>
          </a:xfrm>
          <a:prstGeom prst="rect">
            <a:avLst/>
          </a:prstGeom>
          <a:ln>
            <a:solidFill>
              <a:srgbClr val="04155C"/>
            </a:solidFill>
          </a:ln>
          <a:effectLst>
            <a:softEdge rad="0"/>
          </a:effectLst>
        </p:spPr>
        <p:txBody>
          <a:bodyPr wrap="square">
            <a:spAutoFit/>
          </a:bodyPr>
          <a:lstStyle/>
          <a:p>
            <a:r>
              <a:rPr lang="pl-PL" b="1" dirty="0" smtClean="0"/>
              <a:t>Web </a:t>
            </a:r>
            <a:r>
              <a:rPr lang="pl-PL" b="1" dirty="0"/>
              <a:t>Scraping </a:t>
            </a:r>
            <a:r>
              <a:rPr lang="pl-PL" dirty="0"/>
              <a:t>(also termed Screen Scraping, Web Data Extraction, Web Harvesting etc.) is a technique employed to extract large amounts of data from websites whereby the data is extracted and saved to a local file in your computer or to a database in table (spreadsheet) format</a:t>
            </a:r>
            <a:r>
              <a:rPr lang="pl-PL" dirty="0" smtClean="0"/>
              <a:t>.</a:t>
            </a:r>
            <a:endParaRPr lang="pl-PL" dirty="0"/>
          </a:p>
        </p:txBody>
      </p:sp>
      <p:pic>
        <p:nvPicPr>
          <p:cNvPr id="5" name="Picture 4"/>
          <p:cNvPicPr>
            <a:picLocks noChangeAspect="1"/>
          </p:cNvPicPr>
          <p:nvPr/>
        </p:nvPicPr>
        <p:blipFill>
          <a:blip r:embed="rId2"/>
          <a:stretch>
            <a:fillRect/>
          </a:stretch>
        </p:blipFill>
        <p:spPr>
          <a:xfrm>
            <a:off x="28050" y="3533666"/>
            <a:ext cx="4170140" cy="3162168"/>
          </a:xfrm>
          <a:prstGeom prst="rect">
            <a:avLst/>
          </a:prstGeom>
        </p:spPr>
      </p:pic>
      <p:pic>
        <p:nvPicPr>
          <p:cNvPr id="6" name="Picture 5"/>
          <p:cNvPicPr>
            <a:picLocks noChangeAspect="1"/>
          </p:cNvPicPr>
          <p:nvPr/>
        </p:nvPicPr>
        <p:blipFill>
          <a:blip r:embed="rId3"/>
          <a:stretch>
            <a:fillRect/>
          </a:stretch>
        </p:blipFill>
        <p:spPr>
          <a:xfrm>
            <a:off x="4376000" y="2409986"/>
            <a:ext cx="4634130" cy="3124616"/>
          </a:xfrm>
          <a:prstGeom prst="rect">
            <a:avLst/>
          </a:prstGeom>
        </p:spPr>
      </p:pic>
      <p:cxnSp>
        <p:nvCxnSpPr>
          <p:cNvPr id="7" name="Straight Arrow Connector 6"/>
          <p:cNvCxnSpPr/>
          <p:nvPr/>
        </p:nvCxnSpPr>
        <p:spPr>
          <a:xfrm flipV="1">
            <a:off x="3966140" y="3315401"/>
            <a:ext cx="364638" cy="47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00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Zagadnienia nieomówione</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TextBox 3">
            <a:extLst>
              <a:ext uri="{FF2B5EF4-FFF2-40B4-BE49-F238E27FC236}">
                <a16:creationId xmlns:a16="http://schemas.microsoft.com/office/drawing/2014/main" xmlns="" id="{BB90E7A6-A57B-450B-8FAD-95EB00418BC5}"/>
              </a:ext>
            </a:extLst>
          </p:cNvPr>
          <p:cNvSpPr txBox="1"/>
          <p:nvPr/>
        </p:nvSpPr>
        <p:spPr>
          <a:xfrm>
            <a:off x="1634836" y="1390995"/>
            <a:ext cx="6452524"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l-PL" dirty="0">
                <a:solidFill>
                  <a:srgbClr val="04155C"/>
                </a:solidFill>
              </a:rPr>
              <a:t>text generation</a:t>
            </a:r>
          </a:p>
          <a:p>
            <a:pPr marL="285750" indent="-285750">
              <a:lnSpc>
                <a:spcPct val="150000"/>
              </a:lnSpc>
              <a:buFont typeface="Arial" panose="020B0604020202020204" pitchFamily="34" charset="0"/>
              <a:buChar char="•"/>
            </a:pPr>
            <a:r>
              <a:rPr lang="pl-PL" dirty="0">
                <a:solidFill>
                  <a:srgbClr val="04155C"/>
                </a:solidFill>
              </a:rPr>
              <a:t>sumaryzacja</a:t>
            </a:r>
          </a:p>
          <a:p>
            <a:pPr marL="285750" indent="-285750">
              <a:lnSpc>
                <a:spcPct val="150000"/>
              </a:lnSpc>
              <a:buFont typeface="Arial" panose="020B0604020202020204" pitchFamily="34" charset="0"/>
              <a:buChar char="•"/>
            </a:pPr>
            <a:r>
              <a:rPr lang="pl-PL" dirty="0">
                <a:solidFill>
                  <a:srgbClr val="04155C"/>
                </a:solidFill>
              </a:rPr>
              <a:t>chatboty</a:t>
            </a:r>
          </a:p>
          <a:p>
            <a:pPr marL="285750" indent="-285750">
              <a:lnSpc>
                <a:spcPct val="150000"/>
              </a:lnSpc>
              <a:buFont typeface="Arial" panose="020B0604020202020204" pitchFamily="34" charset="0"/>
              <a:buChar char="•"/>
            </a:pPr>
            <a:r>
              <a:rPr lang="pl-PL" dirty="0">
                <a:solidFill>
                  <a:srgbClr val="04155C"/>
                </a:solidFill>
              </a:rPr>
              <a:t>semantics/meaning</a:t>
            </a:r>
          </a:p>
          <a:p>
            <a:pPr marL="285750" indent="-285750">
              <a:lnSpc>
                <a:spcPct val="150000"/>
              </a:lnSpc>
              <a:buFont typeface="Arial" panose="020B0604020202020204" pitchFamily="34" charset="0"/>
              <a:buChar char="•"/>
            </a:pPr>
            <a:r>
              <a:rPr lang="pl-PL" dirty="0">
                <a:solidFill>
                  <a:srgbClr val="04155C"/>
                </a:solidFill>
              </a:rPr>
              <a:t>anaphora resolution</a:t>
            </a:r>
          </a:p>
          <a:p>
            <a:pPr marL="285750" indent="-285750">
              <a:lnSpc>
                <a:spcPct val="150000"/>
              </a:lnSpc>
              <a:buFont typeface="Arial" panose="020B0604020202020204" pitchFamily="34" charset="0"/>
              <a:buChar char="•"/>
            </a:pPr>
            <a:r>
              <a:rPr lang="pl-PL" dirty="0">
                <a:solidFill>
                  <a:srgbClr val="04155C"/>
                </a:solidFill>
              </a:rPr>
              <a:t>information retrieval</a:t>
            </a:r>
          </a:p>
          <a:p>
            <a:pPr marL="285750" indent="-285750">
              <a:lnSpc>
                <a:spcPct val="150000"/>
              </a:lnSpc>
              <a:buFont typeface="Arial" panose="020B0604020202020204" pitchFamily="34" charset="0"/>
              <a:buChar char="•"/>
            </a:pPr>
            <a:r>
              <a:rPr lang="pl-PL" dirty="0">
                <a:solidFill>
                  <a:srgbClr val="04155C"/>
                </a:solidFill>
              </a:rPr>
              <a:t>machine translation</a:t>
            </a:r>
          </a:p>
          <a:p>
            <a:pPr marL="285750" indent="-285750">
              <a:lnSpc>
                <a:spcPct val="150000"/>
              </a:lnSpc>
              <a:buFont typeface="Arial" panose="020B0604020202020204" pitchFamily="34" charset="0"/>
              <a:buChar char="•"/>
            </a:pPr>
            <a:r>
              <a:rPr lang="pl-PL" dirty="0">
                <a:solidFill>
                  <a:srgbClr val="04155C"/>
                </a:solidFill>
              </a:rPr>
              <a:t>speech-to-text</a:t>
            </a:r>
          </a:p>
          <a:p>
            <a:pPr marL="285750" indent="-285750">
              <a:lnSpc>
                <a:spcPct val="150000"/>
              </a:lnSpc>
              <a:buFont typeface="Arial" panose="020B0604020202020204" pitchFamily="34" charset="0"/>
              <a:buChar char="•"/>
            </a:pPr>
            <a:r>
              <a:rPr lang="pl-PL" dirty="0">
                <a:solidFill>
                  <a:srgbClr val="04155C"/>
                </a:solidFill>
              </a:rPr>
              <a:t>question answering</a:t>
            </a:r>
          </a:p>
          <a:p>
            <a:pPr marL="285750" indent="-285750">
              <a:lnSpc>
                <a:spcPct val="150000"/>
              </a:lnSpc>
              <a:buFont typeface="Arial" panose="020B0604020202020204" pitchFamily="34" charset="0"/>
              <a:buChar char="•"/>
            </a:pPr>
            <a:r>
              <a:rPr lang="pl-PL" dirty="0">
                <a:solidFill>
                  <a:srgbClr val="04155C"/>
                </a:solidFill>
              </a:rPr>
              <a:t>klasyfikacja tekstu</a:t>
            </a:r>
          </a:p>
          <a:p>
            <a:pPr marL="285750" indent="-285750">
              <a:lnSpc>
                <a:spcPct val="150000"/>
              </a:lnSpc>
              <a:buFont typeface="Arial" panose="020B0604020202020204" pitchFamily="34" charset="0"/>
              <a:buChar char="•"/>
            </a:pPr>
            <a:r>
              <a:rPr lang="pl-PL" dirty="0">
                <a:solidFill>
                  <a:srgbClr val="04155C"/>
                </a:solidFill>
              </a:rPr>
              <a:t>spell checking </a:t>
            </a:r>
            <a:endParaRPr lang="en-US" dirty="0">
              <a:solidFill>
                <a:srgbClr val="04155C"/>
              </a:solidFill>
            </a:endParaRPr>
          </a:p>
        </p:txBody>
      </p:sp>
    </p:spTree>
    <p:extLst>
      <p:ext uri="{BB962C8B-B14F-4D97-AF65-F5344CB8AC3E}">
        <p14:creationId xmlns:p14="http://schemas.microsoft.com/office/powerpoint/2010/main" val="2143228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p:txBody>
          <a:bodyPr>
            <a:normAutofit/>
          </a:bodyPr>
          <a:lstStyle/>
          <a:p>
            <a:endParaRPr lang="pl-PL" dirty="0"/>
          </a:p>
          <a:p>
            <a:endParaRPr lang="pl-PL" dirty="0"/>
          </a:p>
          <a:p>
            <a:endParaRPr lang="pl-PL" dirty="0"/>
          </a:p>
        </p:txBody>
      </p:sp>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a:solidFill>
                  <a:srgbClr val="04155C"/>
                </a:solidFill>
                <a:latin typeface="Arial" panose="020B0604020202020204" pitchFamily="34" charset="0"/>
                <a:ea typeface="Roboto Light" panose="02000000000000000000" pitchFamily="2" charset="0"/>
                <a:cs typeface="Arial" panose="020B0604020202020204" pitchFamily="34" charset="0"/>
              </a:rPr>
              <a:t>Zakres</a:t>
            </a:r>
            <a:r>
              <a:rPr lang="pl-PL" sz="2400" dirty="0">
                <a:solidFill>
                  <a:srgbClr val="04155C"/>
                </a:solidFill>
                <a:latin typeface="Roboto Light" panose="02000000000000000000" pitchFamily="2" charset="0"/>
                <a:ea typeface="Roboto Light" panose="02000000000000000000" pitchFamily="2" charset="0"/>
              </a:rPr>
              <a:t> materiału</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5" name="TextBox 1">
            <a:extLst>
              <a:ext uri="{FF2B5EF4-FFF2-40B4-BE49-F238E27FC236}">
                <a16:creationId xmlns:a16="http://schemas.microsoft.com/office/drawing/2014/main" xmlns="" id="{4FFEE537-8F4B-46A7-A8B2-21879440D5B9}"/>
              </a:ext>
            </a:extLst>
          </p:cNvPr>
          <p:cNvSpPr txBox="1"/>
          <p:nvPr/>
        </p:nvSpPr>
        <p:spPr>
          <a:xfrm>
            <a:off x="530167" y="749555"/>
            <a:ext cx="8115993" cy="5909310"/>
          </a:xfrm>
          <a:prstGeom prst="rect">
            <a:avLst/>
          </a:prstGeom>
          <a:noFill/>
        </p:spPr>
        <p:txBody>
          <a:bodyPr wrap="square" rtlCol="0">
            <a:spAutoFit/>
          </a:bodyPr>
          <a:lstStyle/>
          <a:p>
            <a:r>
              <a:rPr lang="pl-PL" b="1" dirty="0">
                <a:solidFill>
                  <a:srgbClr val="04155C"/>
                </a:solidFill>
              </a:rPr>
              <a:t>Intro</a:t>
            </a:r>
            <a:r>
              <a:rPr lang="pl-PL" dirty="0">
                <a:solidFill>
                  <a:srgbClr val="04155C"/>
                </a:solidFill>
              </a:rPr>
              <a:t>:</a:t>
            </a:r>
          </a:p>
          <a:p>
            <a:pPr marL="285750" indent="-285750">
              <a:buFont typeface="Arial" panose="020B0604020202020204" pitchFamily="34" charset="0"/>
              <a:buChar char="•"/>
            </a:pPr>
            <a:r>
              <a:rPr lang="pl-PL" dirty="0">
                <a:solidFill>
                  <a:srgbClr val="04155C"/>
                </a:solidFill>
              </a:rPr>
              <a:t>Co jest NLP?</a:t>
            </a:r>
            <a:endParaRPr lang="en-US" dirty="0">
              <a:solidFill>
                <a:srgbClr val="04155C"/>
              </a:solidFill>
            </a:endParaRPr>
          </a:p>
          <a:p>
            <a:pPr marL="285750" indent="-285750">
              <a:buFont typeface="Arial" panose="020B0604020202020204" pitchFamily="34" charset="0"/>
              <a:buChar char="•"/>
            </a:pPr>
            <a:r>
              <a:rPr lang="pl-PL" dirty="0">
                <a:solidFill>
                  <a:srgbClr val="04155C"/>
                </a:solidFill>
              </a:rPr>
              <a:t>Zastosowania NLP</a:t>
            </a:r>
          </a:p>
          <a:p>
            <a:pPr marL="285750" indent="-285750">
              <a:buFont typeface="Arial" panose="020B0604020202020204" pitchFamily="34" charset="0"/>
              <a:buChar char="•"/>
            </a:pPr>
            <a:r>
              <a:rPr lang="pl-PL" dirty="0">
                <a:solidFill>
                  <a:srgbClr val="04155C"/>
                </a:solidFill>
              </a:rPr>
              <a:t>NLP pipeline – schemat pracy</a:t>
            </a:r>
            <a:endParaRPr lang="en-US" dirty="0">
              <a:solidFill>
                <a:srgbClr val="04155C"/>
              </a:solidFill>
            </a:endParaRPr>
          </a:p>
          <a:p>
            <a:endParaRPr lang="pl-PL" dirty="0">
              <a:solidFill>
                <a:srgbClr val="04155C"/>
              </a:solidFill>
            </a:endParaRPr>
          </a:p>
          <a:p>
            <a:r>
              <a:rPr lang="pl-PL" b="1" dirty="0">
                <a:solidFill>
                  <a:srgbClr val="04155C"/>
                </a:solidFill>
              </a:rPr>
              <a:t>Podstawowe pojęcia</a:t>
            </a:r>
            <a:r>
              <a:rPr lang="pl-PL" dirty="0">
                <a:solidFill>
                  <a:srgbClr val="04155C"/>
                </a:solidFill>
              </a:rPr>
              <a:t>:</a:t>
            </a:r>
          </a:p>
          <a:p>
            <a:pPr marL="285750" indent="-285750">
              <a:buFont typeface="Arial" panose="020B0604020202020204" pitchFamily="34" charset="0"/>
              <a:buChar char="•"/>
            </a:pPr>
            <a:r>
              <a:rPr lang="en-US" dirty="0">
                <a:solidFill>
                  <a:srgbClr val="04155C"/>
                </a:solidFill>
              </a:rPr>
              <a:t>podstawowe zagadnienia pracy z tekstem: czyszczenie, parsowanie, lematyzacja, tagowanie, itp.</a:t>
            </a:r>
            <a:endParaRPr lang="pl-PL" dirty="0">
              <a:solidFill>
                <a:srgbClr val="04155C"/>
              </a:solidFill>
            </a:endParaRPr>
          </a:p>
          <a:p>
            <a:pPr marL="285750" indent="-285750">
              <a:buFont typeface="Arial" panose="020B0604020202020204" pitchFamily="34" charset="0"/>
              <a:buChar char="•"/>
            </a:pPr>
            <a:r>
              <a:rPr lang="en-US" dirty="0">
                <a:solidFill>
                  <a:srgbClr val="04155C"/>
                </a:solidFill>
              </a:rPr>
              <a:t>pojęcia chunk i chink</a:t>
            </a:r>
          </a:p>
          <a:p>
            <a:pPr marL="285750" indent="-285750">
              <a:buFont typeface="Arial" panose="020B0604020202020204" pitchFamily="34" charset="0"/>
              <a:buChar char="•"/>
            </a:pPr>
            <a:r>
              <a:rPr lang="en-US" dirty="0">
                <a:solidFill>
                  <a:srgbClr val="04155C"/>
                </a:solidFill>
              </a:rPr>
              <a:t>wychwytywanie wzorców i wyrażenia regularne</a:t>
            </a:r>
            <a:endParaRPr lang="pl-PL" dirty="0">
              <a:solidFill>
                <a:srgbClr val="04155C"/>
              </a:solidFill>
            </a:endParaRPr>
          </a:p>
          <a:p>
            <a:pPr marL="285750" indent="-285750">
              <a:buFont typeface="Arial" panose="020B0604020202020204" pitchFamily="34" charset="0"/>
              <a:buChar char="•"/>
            </a:pPr>
            <a:endParaRPr lang="pl-PL" dirty="0">
              <a:solidFill>
                <a:srgbClr val="04155C"/>
              </a:solidFill>
            </a:endParaRPr>
          </a:p>
          <a:p>
            <a:r>
              <a:rPr lang="pl-PL" b="1" dirty="0">
                <a:solidFill>
                  <a:srgbClr val="04155C"/>
                </a:solidFill>
              </a:rPr>
              <a:t>Bardziej </a:t>
            </a:r>
            <a:r>
              <a:rPr lang="pl-PL" b="1">
                <a:solidFill>
                  <a:srgbClr val="04155C"/>
                </a:solidFill>
              </a:rPr>
              <a:t>zaawansowane zagadnienia:</a:t>
            </a:r>
            <a:endParaRPr lang="en-US" b="1" dirty="0">
              <a:solidFill>
                <a:srgbClr val="04155C"/>
              </a:solidFill>
            </a:endParaRPr>
          </a:p>
          <a:p>
            <a:pPr marL="285750" indent="-285750">
              <a:buFont typeface="Arial" panose="020B0604020202020204" pitchFamily="34" charset="0"/>
              <a:buChar char="•"/>
            </a:pPr>
            <a:r>
              <a:rPr lang="en-US" dirty="0">
                <a:solidFill>
                  <a:srgbClr val="04155C"/>
                </a:solidFill>
              </a:rPr>
              <a:t>uczenie maszynowe na przykładzie Named Entity Recognition (</a:t>
            </a:r>
            <a:r>
              <a:rPr lang="en-US">
                <a:solidFill>
                  <a:srgbClr val="04155C"/>
                </a:solidFill>
              </a:rPr>
              <a:t>NER)</a:t>
            </a:r>
            <a:endParaRPr lang="en-US" dirty="0">
              <a:solidFill>
                <a:srgbClr val="04155C"/>
              </a:solidFill>
            </a:endParaRPr>
          </a:p>
          <a:p>
            <a:pPr marL="285750" indent="-285750">
              <a:buFont typeface="Arial" panose="020B0604020202020204" pitchFamily="34" charset="0"/>
              <a:buChar char="•"/>
            </a:pPr>
            <a:r>
              <a:rPr lang="en-US" dirty="0">
                <a:solidFill>
                  <a:srgbClr val="04155C"/>
                </a:solidFill>
              </a:rPr>
              <a:t>selekcja słów kluczowych</a:t>
            </a:r>
          </a:p>
          <a:p>
            <a:pPr marL="285750" indent="-285750">
              <a:buFont typeface="Arial" panose="020B0604020202020204" pitchFamily="34" charset="0"/>
              <a:buChar char="•"/>
            </a:pPr>
            <a:r>
              <a:rPr lang="en-US" dirty="0">
                <a:solidFill>
                  <a:srgbClr val="04155C"/>
                </a:solidFill>
              </a:rPr>
              <a:t>analiza sentymentu</a:t>
            </a:r>
          </a:p>
          <a:p>
            <a:pPr marL="285750" indent="-285750">
              <a:buFont typeface="Arial" panose="020B0604020202020204" pitchFamily="34" charset="0"/>
              <a:buChar char="•"/>
            </a:pPr>
            <a:r>
              <a:rPr lang="pl-PL" dirty="0">
                <a:solidFill>
                  <a:srgbClr val="04155C"/>
                </a:solidFill>
              </a:rPr>
              <a:t>p</a:t>
            </a:r>
            <a:r>
              <a:rPr lang="en-US" dirty="0">
                <a:solidFill>
                  <a:srgbClr val="04155C"/>
                </a:solidFill>
              </a:rPr>
              <a:t>rocessing strumieni danych: Twitter</a:t>
            </a:r>
          </a:p>
          <a:p>
            <a:pPr marL="285750" indent="-285750">
              <a:buFont typeface="Arial" panose="020B0604020202020204" pitchFamily="34" charset="0"/>
              <a:buChar char="•"/>
            </a:pPr>
            <a:r>
              <a:rPr lang="en-US" dirty="0">
                <a:solidFill>
                  <a:srgbClr val="04155C"/>
                </a:solidFill>
              </a:rPr>
              <a:t>text scraping</a:t>
            </a:r>
            <a:endParaRPr lang="pl-PL" dirty="0">
              <a:solidFill>
                <a:srgbClr val="04155C"/>
              </a:solidFill>
            </a:endParaRPr>
          </a:p>
          <a:p>
            <a:endParaRPr lang="pl-PL" dirty="0">
              <a:solidFill>
                <a:srgbClr val="04155C"/>
              </a:solidFill>
            </a:endParaRPr>
          </a:p>
          <a:p>
            <a:r>
              <a:rPr lang="pl-PL" b="1" dirty="0">
                <a:solidFill>
                  <a:srgbClr val="04155C"/>
                </a:solidFill>
              </a:rPr>
              <a:t>Bonus</a:t>
            </a:r>
            <a:r>
              <a:rPr lang="pl-PL" dirty="0">
                <a:solidFill>
                  <a:srgbClr val="04155C"/>
                </a:solidFill>
              </a:rPr>
              <a:t>:</a:t>
            </a:r>
            <a:endParaRPr lang="en-US" dirty="0">
              <a:solidFill>
                <a:srgbClr val="04155C"/>
              </a:solidFill>
            </a:endParaRPr>
          </a:p>
          <a:p>
            <a:pPr marL="285750" indent="-285750">
              <a:buFont typeface="Arial" panose="020B0604020202020204" pitchFamily="34" charset="0"/>
              <a:buChar char="•"/>
            </a:pPr>
            <a:r>
              <a:rPr lang="en-US" dirty="0">
                <a:solidFill>
                  <a:srgbClr val="04155C"/>
                </a:solidFill>
              </a:rPr>
              <a:t>wysokopoziomowe systemy analizy dużych zbiorów </a:t>
            </a:r>
            <a:r>
              <a:rPr lang="en-US">
                <a:solidFill>
                  <a:srgbClr val="04155C"/>
                </a:solidFill>
              </a:rPr>
              <a:t>tekstowych </a:t>
            </a:r>
            <a:r>
              <a:rPr lang="pl-PL">
                <a:solidFill>
                  <a:srgbClr val="04155C"/>
                </a:solidFill>
              </a:rPr>
              <a:t>                                   </a:t>
            </a:r>
            <a:r>
              <a:rPr lang="en-US">
                <a:solidFill>
                  <a:srgbClr val="04155C"/>
                </a:solidFill>
              </a:rPr>
              <a:t>na </a:t>
            </a:r>
            <a:r>
              <a:rPr lang="en-US" dirty="0">
                <a:solidFill>
                  <a:srgbClr val="04155C"/>
                </a:solidFill>
              </a:rPr>
              <a:t>przykładzie subMIND.AI</a:t>
            </a:r>
          </a:p>
        </p:txBody>
      </p:sp>
    </p:spTree>
    <p:extLst>
      <p:ext uri="{BB962C8B-B14F-4D97-AF65-F5344CB8AC3E}">
        <p14:creationId xmlns:p14="http://schemas.microsoft.com/office/powerpoint/2010/main" val="775840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Najważniejsze narzędzia i pakiety</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TextBox 3">
            <a:extLst>
              <a:ext uri="{FF2B5EF4-FFF2-40B4-BE49-F238E27FC236}">
                <a16:creationId xmlns:a16="http://schemas.microsoft.com/office/drawing/2014/main" xmlns="" id="{A32934E5-4FCE-485F-8DAE-A84220723AE7}"/>
              </a:ext>
            </a:extLst>
          </p:cNvPr>
          <p:cNvSpPr txBox="1"/>
          <p:nvPr/>
        </p:nvSpPr>
        <p:spPr>
          <a:xfrm>
            <a:off x="868217" y="948690"/>
            <a:ext cx="7523943" cy="5909310"/>
          </a:xfrm>
          <a:prstGeom prst="rect">
            <a:avLst/>
          </a:prstGeom>
          <a:noFill/>
        </p:spPr>
        <p:txBody>
          <a:bodyPr wrap="square" rtlCol="0">
            <a:spAutoFit/>
          </a:bodyPr>
          <a:lstStyle/>
          <a:p>
            <a:r>
              <a:rPr lang="pl-PL" b="1" dirty="0">
                <a:solidFill>
                  <a:srgbClr val="04155C"/>
                </a:solidFill>
              </a:rPr>
              <a:t>Biblioteki</a:t>
            </a:r>
          </a:p>
          <a:p>
            <a:pPr marL="285750" indent="-285750">
              <a:buFont typeface="Arial" panose="020B0604020202020204" pitchFamily="34" charset="0"/>
              <a:buChar char="•"/>
            </a:pPr>
            <a:r>
              <a:rPr lang="pl-PL" dirty="0">
                <a:solidFill>
                  <a:srgbClr val="04155C"/>
                </a:solidFill>
              </a:rPr>
              <a:t>CoreNLP (Stanford) </a:t>
            </a:r>
            <a:r>
              <a:rPr lang="pl-PL" dirty="0">
                <a:solidFill>
                  <a:srgbClr val="04155C"/>
                </a:solidFill>
                <a:hlinkClick r:id="rId2">
                  <a:extLst>
                    <a:ext uri="{A12FA001-AC4F-418D-AE19-62706E023703}">
                      <ahyp:hlinkClr xmlns:ahyp="http://schemas.microsoft.com/office/drawing/2018/hyperlinkcolor" xmlns="" val="tx"/>
                    </a:ext>
                  </a:extLst>
                </a:hlinkClick>
              </a:rPr>
              <a:t>http://stanfordnlp.github.io/CoreNLP/index.html</a:t>
            </a:r>
            <a:r>
              <a:rPr lang="pl-PL" dirty="0">
                <a:solidFill>
                  <a:srgbClr val="04155C"/>
                </a:solidFill>
              </a:rPr>
              <a:t> </a:t>
            </a:r>
          </a:p>
          <a:p>
            <a:pPr marL="285750" indent="-285750">
              <a:buFont typeface="Arial" panose="020B0604020202020204" pitchFamily="34" charset="0"/>
              <a:buChar char="•"/>
            </a:pPr>
            <a:r>
              <a:rPr lang="pl-PL" dirty="0">
                <a:solidFill>
                  <a:srgbClr val="04155C"/>
                </a:solidFill>
              </a:rPr>
              <a:t>NLTK </a:t>
            </a:r>
            <a:r>
              <a:rPr lang="pl-PL" dirty="0">
                <a:solidFill>
                  <a:srgbClr val="04155C"/>
                </a:solidFill>
                <a:hlinkClick r:id="rId3">
                  <a:extLst>
                    <a:ext uri="{A12FA001-AC4F-418D-AE19-62706E023703}">
                      <ahyp:hlinkClr xmlns:ahyp="http://schemas.microsoft.com/office/drawing/2018/hyperlinkcolor" xmlns="" val="tx"/>
                    </a:ext>
                  </a:extLst>
                </a:hlinkClick>
              </a:rPr>
              <a:t>http://www.nltk.org/</a:t>
            </a:r>
            <a:r>
              <a:rPr lang="pl-PL" dirty="0">
                <a:solidFill>
                  <a:srgbClr val="04155C"/>
                </a:solidFill>
              </a:rPr>
              <a:t> </a:t>
            </a:r>
          </a:p>
          <a:p>
            <a:pPr marL="285750" indent="-285750">
              <a:buFont typeface="Arial" panose="020B0604020202020204" pitchFamily="34" charset="0"/>
              <a:buChar char="•"/>
            </a:pPr>
            <a:r>
              <a:rPr lang="pl-PL" dirty="0">
                <a:solidFill>
                  <a:srgbClr val="04155C"/>
                </a:solidFill>
              </a:rPr>
              <a:t>TextBlob </a:t>
            </a:r>
            <a:r>
              <a:rPr lang="pl-PL" dirty="0">
                <a:solidFill>
                  <a:srgbClr val="04155C"/>
                </a:solidFill>
                <a:hlinkClick r:id="rId4">
                  <a:extLst>
                    <a:ext uri="{A12FA001-AC4F-418D-AE19-62706E023703}">
                      <ahyp:hlinkClr xmlns:ahyp="http://schemas.microsoft.com/office/drawing/2018/hyperlinkcolor" xmlns="" val="tx"/>
                    </a:ext>
                  </a:extLst>
                </a:hlinkClick>
              </a:rPr>
              <a:t>https://textblob.readthedocs.io/en/dev/index.html</a:t>
            </a:r>
            <a:r>
              <a:rPr lang="pl-PL" dirty="0">
                <a:solidFill>
                  <a:srgbClr val="04155C"/>
                </a:solidFill>
              </a:rPr>
              <a:t> </a:t>
            </a:r>
          </a:p>
          <a:p>
            <a:pPr marL="285750" indent="-285750">
              <a:buFont typeface="Arial" panose="020B0604020202020204" pitchFamily="34" charset="0"/>
              <a:buChar char="•"/>
            </a:pPr>
            <a:r>
              <a:rPr lang="pl-PL" dirty="0">
                <a:solidFill>
                  <a:srgbClr val="04155C"/>
                </a:solidFill>
              </a:rPr>
              <a:t>Gensim </a:t>
            </a:r>
            <a:r>
              <a:rPr lang="pl-PL" dirty="0">
                <a:solidFill>
                  <a:srgbClr val="04155C"/>
                </a:solidFill>
                <a:hlinkClick r:id="rId5">
                  <a:extLst>
                    <a:ext uri="{A12FA001-AC4F-418D-AE19-62706E023703}">
                      <ahyp:hlinkClr xmlns:ahyp="http://schemas.microsoft.com/office/drawing/2018/hyperlinkcolor" xmlns="" val="tx"/>
                    </a:ext>
                  </a:extLst>
                </a:hlinkClick>
              </a:rPr>
              <a:t>https://radimrehurek.com/gensim/</a:t>
            </a:r>
            <a:r>
              <a:rPr lang="pl-PL" dirty="0">
                <a:solidFill>
                  <a:srgbClr val="04155C"/>
                </a:solidFill>
              </a:rPr>
              <a:t> </a:t>
            </a:r>
          </a:p>
          <a:p>
            <a:pPr marL="285750" indent="-285750">
              <a:buFont typeface="Arial" panose="020B0604020202020204" pitchFamily="34" charset="0"/>
              <a:buChar char="•"/>
            </a:pPr>
            <a:r>
              <a:rPr lang="pl-PL" dirty="0">
                <a:solidFill>
                  <a:srgbClr val="04155C"/>
                </a:solidFill>
              </a:rPr>
              <a:t>SpaCy </a:t>
            </a:r>
            <a:r>
              <a:rPr lang="pl-PL" dirty="0">
                <a:solidFill>
                  <a:srgbClr val="04155C"/>
                </a:solidFill>
                <a:hlinkClick r:id="rId6">
                  <a:extLst>
                    <a:ext uri="{A12FA001-AC4F-418D-AE19-62706E023703}">
                      <ahyp:hlinkClr xmlns:ahyp="http://schemas.microsoft.com/office/drawing/2018/hyperlinkcolor" xmlns="" val="tx"/>
                    </a:ext>
                  </a:extLst>
                </a:hlinkClick>
              </a:rPr>
              <a:t>https://spacy.io/docs/</a:t>
            </a:r>
            <a:r>
              <a:rPr lang="pl-PL" dirty="0">
                <a:solidFill>
                  <a:srgbClr val="04155C"/>
                </a:solidFill>
              </a:rPr>
              <a:t> </a:t>
            </a:r>
          </a:p>
          <a:p>
            <a:pPr marL="285750" indent="-285750">
              <a:buFont typeface="Arial" panose="020B0604020202020204" pitchFamily="34" charset="0"/>
              <a:buChar char="•"/>
            </a:pPr>
            <a:r>
              <a:rPr lang="pl-PL" dirty="0">
                <a:solidFill>
                  <a:srgbClr val="04155C"/>
                </a:solidFill>
              </a:rPr>
              <a:t>scikit-learn </a:t>
            </a:r>
            <a:r>
              <a:rPr lang="pl-PL" dirty="0">
                <a:solidFill>
                  <a:srgbClr val="04155C"/>
                </a:solidFill>
                <a:hlinkClick r:id="rId7">
                  <a:extLst>
                    <a:ext uri="{A12FA001-AC4F-418D-AE19-62706E023703}">
                      <ahyp:hlinkClr xmlns:ahyp="http://schemas.microsoft.com/office/drawing/2018/hyperlinkcolor" xmlns="" val="tx"/>
                    </a:ext>
                  </a:extLst>
                </a:hlinkClick>
              </a:rPr>
              <a:t>https://scikit-learn.org/</a:t>
            </a:r>
            <a:endParaRPr lang="pl-PL" dirty="0">
              <a:solidFill>
                <a:srgbClr val="04155C"/>
              </a:solidFill>
            </a:endParaRPr>
          </a:p>
          <a:p>
            <a:pPr marL="285750" indent="-285750">
              <a:buFont typeface="Arial" panose="020B0604020202020204" pitchFamily="34" charset="0"/>
              <a:buChar char="•"/>
            </a:pPr>
            <a:r>
              <a:rPr lang="pl-PL" dirty="0">
                <a:solidFill>
                  <a:srgbClr val="04155C"/>
                </a:solidFill>
              </a:rPr>
              <a:t>Facebook PyText, MUSE i PyTorch</a:t>
            </a:r>
          </a:p>
          <a:p>
            <a:pPr marL="285750" indent="-285750">
              <a:buFont typeface="Arial" panose="020B0604020202020204" pitchFamily="34" charset="0"/>
              <a:buChar char="•"/>
            </a:pPr>
            <a:endParaRPr lang="pl-PL" dirty="0">
              <a:solidFill>
                <a:srgbClr val="04155C"/>
              </a:solidFill>
            </a:endParaRPr>
          </a:p>
          <a:p>
            <a:r>
              <a:rPr lang="pl-PL" b="1" dirty="0">
                <a:solidFill>
                  <a:srgbClr val="04155C"/>
                </a:solidFill>
              </a:rPr>
              <a:t>Wysokopoziomowe narzędzia</a:t>
            </a:r>
          </a:p>
          <a:p>
            <a:pPr marL="285750" indent="-285750">
              <a:buFont typeface="Arial" panose="020B0604020202020204" pitchFamily="34" charset="0"/>
              <a:buChar char="•"/>
            </a:pPr>
            <a:r>
              <a:rPr lang="pl-PL" dirty="0">
                <a:solidFill>
                  <a:srgbClr val="04155C"/>
                </a:solidFill>
              </a:rPr>
              <a:t>IBM Watson</a:t>
            </a:r>
          </a:p>
          <a:p>
            <a:pPr marL="285750" indent="-285750">
              <a:buFont typeface="Arial" panose="020B0604020202020204" pitchFamily="34" charset="0"/>
              <a:buChar char="•"/>
            </a:pPr>
            <a:r>
              <a:rPr lang="pl-PL" dirty="0">
                <a:solidFill>
                  <a:srgbClr val="04155C"/>
                </a:solidFill>
              </a:rPr>
              <a:t>Amazon Comprehend</a:t>
            </a:r>
          </a:p>
          <a:p>
            <a:pPr marL="285750" indent="-285750">
              <a:buFont typeface="Arial" panose="020B0604020202020204" pitchFamily="34" charset="0"/>
              <a:buChar char="•"/>
            </a:pPr>
            <a:r>
              <a:rPr lang="pl-PL" dirty="0">
                <a:solidFill>
                  <a:srgbClr val="04155C"/>
                </a:solidFill>
              </a:rPr>
              <a:t>Google Cloud Natural Language API</a:t>
            </a:r>
          </a:p>
          <a:p>
            <a:pPr marL="285750" indent="-285750">
              <a:buFont typeface="Arial" panose="020B0604020202020204" pitchFamily="34" charset="0"/>
              <a:buChar char="•"/>
            </a:pPr>
            <a:r>
              <a:rPr lang="pl-PL" dirty="0">
                <a:solidFill>
                  <a:srgbClr val="04155C"/>
                </a:solidFill>
              </a:rPr>
              <a:t>Google BERT</a:t>
            </a:r>
          </a:p>
          <a:p>
            <a:pPr marL="285750" indent="-285750">
              <a:buFont typeface="Arial" panose="020B0604020202020204" pitchFamily="34" charset="0"/>
              <a:buChar char="•"/>
            </a:pPr>
            <a:r>
              <a:rPr lang="pl-PL" dirty="0">
                <a:solidFill>
                  <a:srgbClr val="04155C"/>
                </a:solidFill>
              </a:rPr>
              <a:t>Microsoft Text Analytics API</a:t>
            </a:r>
          </a:p>
          <a:p>
            <a:pPr marL="285750" indent="-285750">
              <a:buFont typeface="Arial" panose="020B0604020202020204" pitchFamily="34" charset="0"/>
              <a:buChar char="•"/>
            </a:pPr>
            <a:r>
              <a:rPr lang="pl-PL" dirty="0">
                <a:solidFill>
                  <a:srgbClr val="04155C"/>
                </a:solidFill>
              </a:rPr>
              <a:t>Submind.AI</a:t>
            </a:r>
          </a:p>
          <a:p>
            <a:pPr marL="285750" indent="-285750">
              <a:buFont typeface="Arial" panose="020B0604020202020204" pitchFamily="34" charset="0"/>
              <a:buChar char="•"/>
            </a:pPr>
            <a:endParaRPr lang="pl-PL" dirty="0">
              <a:solidFill>
                <a:srgbClr val="04155C"/>
              </a:solidFill>
            </a:endParaRPr>
          </a:p>
          <a:p>
            <a:r>
              <a:rPr lang="pl-PL" b="1" dirty="0">
                <a:solidFill>
                  <a:srgbClr val="04155C"/>
                </a:solidFill>
              </a:rPr>
              <a:t>Benchmarki</a:t>
            </a:r>
          </a:p>
          <a:p>
            <a:pPr marL="285750" indent="-285750">
              <a:buFont typeface="Arial" panose="020B0604020202020204" pitchFamily="34" charset="0"/>
              <a:buChar char="•"/>
            </a:pPr>
            <a:r>
              <a:rPr lang="pl-PL" dirty="0">
                <a:solidFill>
                  <a:srgbClr val="04155C"/>
                </a:solidFill>
              </a:rPr>
              <a:t>GLUE </a:t>
            </a:r>
            <a:r>
              <a:rPr lang="en-US" dirty="0">
                <a:solidFill>
                  <a:srgbClr val="04155C"/>
                </a:solidFill>
                <a:hlinkClick r:id="rId8">
                  <a:extLst>
                    <a:ext uri="{A12FA001-AC4F-418D-AE19-62706E023703}">
                      <ahyp:hlinkClr xmlns:ahyp="http://schemas.microsoft.com/office/drawing/2018/hyperlinkcolor" xmlns="" val="tx"/>
                    </a:ext>
                  </a:extLst>
                </a:hlinkClick>
              </a:rPr>
              <a:t>https://gluebenchmark.com/</a:t>
            </a:r>
            <a:endParaRPr lang="pl-PL" dirty="0">
              <a:solidFill>
                <a:srgbClr val="04155C"/>
              </a:solidFill>
            </a:endParaRPr>
          </a:p>
          <a:p>
            <a:pPr marL="285750" indent="-285750">
              <a:buFont typeface="Arial" panose="020B0604020202020204" pitchFamily="34" charset="0"/>
              <a:buChar char="•"/>
            </a:pPr>
            <a:r>
              <a:rPr lang="pl-PL" dirty="0">
                <a:solidFill>
                  <a:srgbClr val="04155C"/>
                </a:solidFill>
              </a:rPr>
              <a:t>i inne</a:t>
            </a:r>
          </a:p>
          <a:p>
            <a:pPr marL="285750" indent="-285750">
              <a:buFont typeface="Arial" panose="020B0604020202020204" pitchFamily="34" charset="0"/>
              <a:buChar char="•"/>
            </a:pPr>
            <a:endParaRPr lang="pl-PL" dirty="0">
              <a:solidFill>
                <a:srgbClr val="04155C"/>
              </a:solidFill>
            </a:endParaRPr>
          </a:p>
        </p:txBody>
      </p:sp>
    </p:spTree>
    <p:extLst>
      <p:ext uri="{BB962C8B-B14F-4D97-AF65-F5344CB8AC3E}">
        <p14:creationId xmlns:p14="http://schemas.microsoft.com/office/powerpoint/2010/main" val="4171401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a:solidFill>
                  <a:srgbClr val="04155C"/>
                </a:solidFill>
                <a:latin typeface="Arial" panose="020B0604020202020204" pitchFamily="34" charset="0"/>
                <a:ea typeface="Roboto Light" panose="02000000000000000000" pitchFamily="2" charset="0"/>
                <a:cs typeface="Arial" panose="020B0604020202020204" pitchFamily="34" charset="0"/>
              </a:rPr>
              <a:t>Benchmark – przykład publikacji</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2" name="Picture 1"/>
          <p:cNvPicPr>
            <a:picLocks noChangeAspect="1"/>
          </p:cNvPicPr>
          <p:nvPr/>
        </p:nvPicPr>
        <p:blipFill>
          <a:blip r:embed="rId2"/>
          <a:stretch>
            <a:fillRect/>
          </a:stretch>
        </p:blipFill>
        <p:spPr>
          <a:xfrm>
            <a:off x="1164842" y="1149295"/>
            <a:ext cx="6319260" cy="5415825"/>
          </a:xfrm>
          <a:prstGeom prst="rect">
            <a:avLst/>
          </a:prstGeom>
        </p:spPr>
      </p:pic>
    </p:spTree>
    <p:extLst>
      <p:ext uri="{BB962C8B-B14F-4D97-AF65-F5344CB8AC3E}">
        <p14:creationId xmlns:p14="http://schemas.microsoft.com/office/powerpoint/2010/main" val="220331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xmlns="" id="{7B6CF93B-CC9E-481E-9B8A-7F4D1ECF1FE9}"/>
              </a:ext>
            </a:extLst>
          </p:cNvPr>
          <p:cNvSpPr>
            <a:spLocks noGrp="1"/>
          </p:cNvSpPr>
          <p:nvPr>
            <p:ph type="ctrTitle"/>
          </p:nvPr>
        </p:nvSpPr>
        <p:spPr/>
        <p:txBody>
          <a:bodyPr/>
          <a:lstStyle/>
          <a:p>
            <a:r>
              <a:rPr lang="pl-PL"/>
              <a:t>SUBMIND.AI</a:t>
            </a:r>
          </a:p>
        </p:txBody>
      </p:sp>
      <p:sp>
        <p:nvSpPr>
          <p:cNvPr id="3" name="Podtytuł 2">
            <a:extLst>
              <a:ext uri="{FF2B5EF4-FFF2-40B4-BE49-F238E27FC236}">
                <a16:creationId xmlns:a16="http://schemas.microsoft.com/office/drawing/2014/main" xmlns="" id="{B952C848-D9D1-498B-AB6C-F2B9C6F28149}"/>
              </a:ext>
            </a:extLst>
          </p:cNvPr>
          <p:cNvSpPr>
            <a:spLocks noGrp="1"/>
          </p:cNvSpPr>
          <p:nvPr>
            <p:ph type="subTitle" idx="1"/>
          </p:nvPr>
        </p:nvSpPr>
        <p:spPr/>
        <p:txBody>
          <a:bodyPr/>
          <a:lstStyle/>
          <a:p>
            <a:r>
              <a:rPr lang="pl-PL"/>
              <a:t>wysokopoziomowy system analizy </a:t>
            </a:r>
          </a:p>
          <a:p>
            <a:r>
              <a:rPr lang="pl-PL"/>
              <a:t>dużych zbiorów tekstowych</a:t>
            </a:r>
          </a:p>
          <a:p>
            <a:endParaRPr lang="pl-PL"/>
          </a:p>
        </p:txBody>
      </p:sp>
      <p:pic>
        <p:nvPicPr>
          <p:cNvPr id="4" name="Picture 2" descr="https://i0.wp.com/neurosciencenews.com/files/2016/04/consciousness-time-slices.jpg?w=652&amp;ssl=1"/>
          <p:cNvPicPr>
            <a:picLocks noChangeAspect="1" noChangeArrowheads="1"/>
          </p:cNvPicPr>
          <p:nvPr/>
        </p:nvPicPr>
        <p:blipFill rotWithShape="1">
          <a:blip r:embed="rId2">
            <a:extLst>
              <a:ext uri="{28A0092B-C50C-407E-A947-70E740481C1C}">
                <a14:useLocalDpi xmlns:a14="http://schemas.microsoft.com/office/drawing/2010/main" val="0"/>
              </a:ext>
            </a:extLst>
          </a:blip>
          <a:srcRect l="7166" r="8676"/>
          <a:stretch/>
        </p:blipFill>
        <p:spPr bwMode="auto">
          <a:xfrm>
            <a:off x="3242473" y="537798"/>
            <a:ext cx="2364386" cy="157710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242473" y="5694443"/>
            <a:ext cx="2294156" cy="877223"/>
          </a:xfrm>
          <a:prstGeom prst="rect">
            <a:avLst/>
          </a:prstGeom>
        </p:spPr>
      </p:pic>
    </p:spTree>
    <p:extLst>
      <p:ext uri="{BB962C8B-B14F-4D97-AF65-F5344CB8AC3E}">
        <p14:creationId xmlns:p14="http://schemas.microsoft.com/office/powerpoint/2010/main" val="2930159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Czy maszyny są mądrzejsze od nas?</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5" name="TextBox 4"/>
          <p:cNvSpPr txBox="1"/>
          <p:nvPr/>
        </p:nvSpPr>
        <p:spPr>
          <a:xfrm>
            <a:off x="5753800" y="1274850"/>
            <a:ext cx="3348079" cy="369332"/>
          </a:xfrm>
          <a:prstGeom prst="rect">
            <a:avLst/>
          </a:prstGeom>
          <a:noFill/>
        </p:spPr>
        <p:txBody>
          <a:bodyPr wrap="square" rtlCol="0">
            <a:spAutoFit/>
          </a:bodyPr>
          <a:lstStyle/>
          <a:p>
            <a:pPr algn="ctr"/>
            <a:r>
              <a:rPr lang="en-US">
                <a:latin typeface="Bradley Hand ITC" panose="03070402050302030203" pitchFamily="66" charset="0"/>
              </a:rPr>
              <a:t>what we get</a:t>
            </a:r>
            <a:endParaRPr lang="en-US" dirty="0">
              <a:latin typeface="Bradley Hand ITC" panose="03070402050302030203" pitchFamily="66" charset="0"/>
            </a:endParaRPr>
          </a:p>
        </p:txBody>
      </p:sp>
      <p:sp>
        <p:nvSpPr>
          <p:cNvPr id="6" name="TextBox 5"/>
          <p:cNvSpPr txBox="1"/>
          <p:nvPr/>
        </p:nvSpPr>
        <p:spPr>
          <a:xfrm>
            <a:off x="14582" y="1274744"/>
            <a:ext cx="6682600" cy="369332"/>
          </a:xfrm>
          <a:prstGeom prst="rect">
            <a:avLst/>
          </a:prstGeom>
          <a:noFill/>
        </p:spPr>
        <p:txBody>
          <a:bodyPr wrap="square" rtlCol="0">
            <a:spAutoFit/>
          </a:bodyPr>
          <a:lstStyle/>
          <a:p>
            <a:pPr algn="ctr"/>
            <a:r>
              <a:rPr lang="pl-PL">
                <a:latin typeface="Bradley Hand ITC" panose="03070402050302030203" pitchFamily="66" charset="0"/>
              </a:rPr>
              <a:t> </a:t>
            </a:r>
            <a:r>
              <a:rPr lang="en-US">
                <a:latin typeface="Bradley Hand ITC" panose="03070402050302030203" pitchFamily="66" charset="0"/>
              </a:rPr>
              <a:t>what we want</a:t>
            </a:r>
            <a:endParaRPr lang="en-US" dirty="0">
              <a:latin typeface="Bradley Hand ITC" panose="03070402050302030203" pitchFamily="66" charset="0"/>
            </a:endParaRPr>
          </a:p>
        </p:txBody>
      </p:sp>
      <p:pic>
        <p:nvPicPr>
          <p:cNvPr id="7" name="Picture 2" descr="Image result for westworld robot">
            <a:extLst>
              <a:ext uri="{FF2B5EF4-FFF2-40B4-BE49-F238E27FC236}">
                <a16:creationId xmlns="" xmlns:a16="http://schemas.microsoft.com/office/drawing/2014/main" id="{E0810637-C8BE-49CA-9366-CC6AAD3BB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2" y="1669795"/>
            <a:ext cx="6682600" cy="3341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roomba robot">
            <a:extLst>
              <a:ext uri="{FF2B5EF4-FFF2-40B4-BE49-F238E27FC236}">
                <a16:creationId xmlns="" xmlns:a16="http://schemas.microsoft.com/office/drawing/2014/main" id="{6F4B9DBE-AEEB-4B8C-8223-A52BF09C18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801" y="1666203"/>
            <a:ext cx="3348484" cy="33484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3D330038-A010-449D-A620-C42EFEF633B4}"/>
              </a:ext>
            </a:extLst>
          </p:cNvPr>
          <p:cNvSpPr/>
          <p:nvPr/>
        </p:nvSpPr>
        <p:spPr>
          <a:xfrm>
            <a:off x="325554" y="5499965"/>
            <a:ext cx="6975201" cy="954107"/>
          </a:xfrm>
          <a:prstGeom prst="rect">
            <a:avLst/>
          </a:prstGeom>
        </p:spPr>
        <p:txBody>
          <a:bodyPr wrap="square">
            <a:spAutoFit/>
          </a:bodyPr>
          <a:lstStyle/>
          <a:p>
            <a:r>
              <a:rPr lang="en-US" sz="2800">
                <a:latin typeface="GOGOIA" panose="00000500000000000000" pitchFamily="2" charset="0"/>
              </a:rPr>
              <a:t>“</a:t>
            </a:r>
            <a:r>
              <a:rPr lang="pl-PL" sz="2800">
                <a:latin typeface="GOGOIA" panose="00000500000000000000" pitchFamily="2" charset="0"/>
              </a:rPr>
              <a:t> </a:t>
            </a:r>
            <a:r>
              <a:rPr lang="en-US" sz="2800">
                <a:latin typeface="GOGOIA" panose="00000500000000000000" pitchFamily="2" charset="0"/>
              </a:rPr>
              <a:t>Machines are still very, very stupid. </a:t>
            </a:r>
            <a:r>
              <a:rPr lang="pl-PL" sz="2800">
                <a:latin typeface="GOGOIA" panose="00000500000000000000" pitchFamily="2" charset="0"/>
              </a:rPr>
              <a:t>(...) </a:t>
            </a:r>
            <a:r>
              <a:rPr lang="en-US" sz="2800">
                <a:latin typeface="GOGOIA" panose="00000500000000000000" pitchFamily="2" charset="0"/>
              </a:rPr>
              <a:t>The smartest AI</a:t>
            </a:r>
            <a:endParaRPr lang="pl-PL" sz="2800">
              <a:latin typeface="GOGOIA" panose="00000500000000000000" pitchFamily="2" charset="0"/>
            </a:endParaRPr>
          </a:p>
          <a:p>
            <a:r>
              <a:rPr lang="pl-PL" sz="2800">
                <a:latin typeface="GOGOIA" panose="00000500000000000000" pitchFamily="2" charset="0"/>
              </a:rPr>
              <a:t> </a:t>
            </a:r>
            <a:r>
              <a:rPr lang="en-US" sz="2800">
                <a:latin typeface="GOGOIA" panose="00000500000000000000" pitchFamily="2" charset="0"/>
              </a:rPr>
              <a:t> systems today have less common sense than a house cat.</a:t>
            </a:r>
            <a:r>
              <a:rPr lang="pl-PL" sz="2800">
                <a:latin typeface="GOGOIA" panose="00000500000000000000" pitchFamily="2" charset="0"/>
              </a:rPr>
              <a:t> </a:t>
            </a:r>
            <a:r>
              <a:rPr lang="en-US" sz="2800">
                <a:latin typeface="GOGOIA" panose="00000500000000000000" pitchFamily="2" charset="0"/>
              </a:rPr>
              <a:t>”</a:t>
            </a:r>
          </a:p>
        </p:txBody>
      </p:sp>
      <p:sp>
        <p:nvSpPr>
          <p:cNvPr id="10" name="Rectangle: Rounded Corners 9">
            <a:extLst>
              <a:ext uri="{FF2B5EF4-FFF2-40B4-BE49-F238E27FC236}">
                <a16:creationId xmlns="" xmlns:a16="http://schemas.microsoft.com/office/drawing/2014/main" id="{AE0FF8D1-D809-4D7D-9071-D58363A814D7}"/>
              </a:ext>
            </a:extLst>
          </p:cNvPr>
          <p:cNvSpPr/>
          <p:nvPr/>
        </p:nvSpPr>
        <p:spPr>
          <a:xfrm>
            <a:off x="109200" y="5304829"/>
            <a:ext cx="7427775" cy="12602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latin typeface="GOGOIA" panose="00000500000000000000" pitchFamily="2" charset="0"/>
            </a:endParaRPr>
          </a:p>
        </p:txBody>
      </p:sp>
      <p:sp>
        <p:nvSpPr>
          <p:cNvPr id="11" name="Rectangle 10">
            <a:extLst>
              <a:ext uri="{FF2B5EF4-FFF2-40B4-BE49-F238E27FC236}">
                <a16:creationId xmlns="" xmlns:a16="http://schemas.microsoft.com/office/drawing/2014/main" id="{BB533C7A-A56B-45C4-B4FC-2CAAFDFA4E20}"/>
              </a:ext>
            </a:extLst>
          </p:cNvPr>
          <p:cNvSpPr/>
          <p:nvPr/>
        </p:nvSpPr>
        <p:spPr>
          <a:xfrm>
            <a:off x="7536975" y="5499965"/>
            <a:ext cx="2250124" cy="707886"/>
          </a:xfrm>
          <a:prstGeom prst="rect">
            <a:avLst/>
          </a:prstGeom>
        </p:spPr>
        <p:txBody>
          <a:bodyPr wrap="square">
            <a:spAutoFit/>
          </a:bodyPr>
          <a:lstStyle/>
          <a:p>
            <a:r>
              <a:rPr lang="pl-PL" sz="2000" dirty="0">
                <a:solidFill>
                  <a:schemeClr val="tx1">
                    <a:lumMod val="65000"/>
                  </a:schemeClr>
                </a:solidFill>
                <a:latin typeface="GOGOIA" panose="00000500000000000000" pitchFamily="2" charset="0"/>
              </a:rPr>
              <a:t>Yann LeCun, </a:t>
            </a:r>
          </a:p>
          <a:p>
            <a:r>
              <a:rPr lang="pl-PL" sz="2000" dirty="0">
                <a:solidFill>
                  <a:schemeClr val="tx1">
                    <a:lumMod val="65000"/>
                  </a:schemeClr>
                </a:solidFill>
                <a:latin typeface="GOGOIA" panose="00000500000000000000" pitchFamily="2" charset="0"/>
              </a:rPr>
              <a:t>Turing Award 2018</a:t>
            </a:r>
            <a:endParaRPr lang="en-US" sz="2000" dirty="0">
              <a:solidFill>
                <a:schemeClr val="tx1">
                  <a:lumMod val="65000"/>
                </a:schemeClr>
              </a:solidFill>
              <a:latin typeface="GOGOIA" panose="00000500000000000000" pitchFamily="2" charset="0"/>
            </a:endParaRPr>
          </a:p>
        </p:txBody>
      </p:sp>
    </p:spTree>
    <p:extLst>
      <p:ext uri="{BB962C8B-B14F-4D97-AF65-F5344CB8AC3E}">
        <p14:creationId xmlns:p14="http://schemas.microsoft.com/office/powerpoint/2010/main" val="2420803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subconsciousnes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15000"/>
                    </a14:imgEffect>
                  </a14:imgLayer>
                </a14:imgProps>
              </a:ext>
              <a:ext uri="{28A0092B-C50C-407E-A947-70E740481C1C}">
                <a14:useLocalDpi xmlns:a14="http://schemas.microsoft.com/office/drawing/2010/main" val="0"/>
              </a:ext>
            </a:extLst>
          </a:blip>
          <a:srcRect/>
          <a:stretch>
            <a:fillRect/>
          </a:stretch>
        </p:blipFill>
        <p:spPr bwMode="auto">
          <a:xfrm>
            <a:off x="1521479" y="950886"/>
            <a:ext cx="5126506" cy="38448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26602" y="4296490"/>
            <a:ext cx="1872629" cy="461665"/>
          </a:xfrm>
          <a:prstGeom prst="rect">
            <a:avLst/>
          </a:prstGeom>
          <a:noFill/>
        </p:spPr>
        <p:txBody>
          <a:bodyPr wrap="none" rtlCol="0">
            <a:spAutoFit/>
          </a:bodyPr>
          <a:lstStyle/>
          <a:p>
            <a:r>
              <a:rPr lang="pl-PL" sz="2400" dirty="0">
                <a:latin typeface="GOGOIA" panose="00000500000000000000" pitchFamily="2" charset="0"/>
              </a:rPr>
              <a:t>80% subconscious</a:t>
            </a:r>
            <a:endParaRPr lang="en-US" sz="2400" dirty="0">
              <a:latin typeface="GOGOIA" panose="00000500000000000000" pitchFamily="2" charset="0"/>
            </a:endParaRPr>
          </a:p>
        </p:txBody>
      </p:sp>
      <p:sp>
        <p:nvSpPr>
          <p:cNvPr id="6" name="TextBox 5"/>
          <p:cNvSpPr txBox="1"/>
          <p:nvPr/>
        </p:nvSpPr>
        <p:spPr>
          <a:xfrm>
            <a:off x="7400698" y="1133973"/>
            <a:ext cx="1648043" cy="461665"/>
          </a:xfrm>
          <a:prstGeom prst="rect">
            <a:avLst/>
          </a:prstGeom>
          <a:noFill/>
        </p:spPr>
        <p:txBody>
          <a:bodyPr wrap="square" rtlCol="0">
            <a:spAutoFit/>
          </a:bodyPr>
          <a:lstStyle/>
          <a:p>
            <a:pPr algn="ctr"/>
            <a:r>
              <a:rPr lang="pl-PL" sz="2400" dirty="0">
                <a:latin typeface="GOGOIA" panose="00000500000000000000" pitchFamily="2" charset="0"/>
              </a:rPr>
              <a:t> 20% conscious</a:t>
            </a:r>
            <a:endParaRPr lang="en-US" sz="2400" dirty="0">
              <a:latin typeface="GOGOIA" panose="00000500000000000000" pitchFamily="2" charset="0"/>
            </a:endParaRPr>
          </a:p>
        </p:txBody>
      </p:sp>
      <p:grpSp>
        <p:nvGrpSpPr>
          <p:cNvPr id="7" name="Group 6"/>
          <p:cNvGrpSpPr/>
          <p:nvPr/>
        </p:nvGrpSpPr>
        <p:grpSpPr>
          <a:xfrm>
            <a:off x="1793667" y="1036822"/>
            <a:ext cx="5058402" cy="3837631"/>
            <a:chOff x="1507184" y="2373515"/>
            <a:chExt cx="5058402" cy="3837631"/>
          </a:xfrm>
        </p:grpSpPr>
        <p:sp>
          <p:nvSpPr>
            <p:cNvPr id="8" name="TextBox 7"/>
            <p:cNvSpPr txBox="1"/>
            <p:nvPr/>
          </p:nvSpPr>
          <p:spPr>
            <a:xfrm>
              <a:off x="1507184" y="2881936"/>
              <a:ext cx="1154035" cy="369332"/>
            </a:xfrm>
            <a:prstGeom prst="rect">
              <a:avLst/>
            </a:prstGeom>
            <a:noFill/>
          </p:spPr>
          <p:txBody>
            <a:bodyPr wrap="square" rtlCol="0">
              <a:spAutoFit/>
            </a:bodyPr>
            <a:lstStyle/>
            <a:p>
              <a:r>
                <a:rPr lang="pl-PL" spc="-150" dirty="0">
                  <a:solidFill>
                    <a:schemeClr val="bg2"/>
                  </a:solidFill>
                  <a:latin typeface="Audrey Med" pitchFamily="50" charset="0"/>
                </a:rPr>
                <a:t>actions</a:t>
              </a:r>
              <a:endParaRPr lang="en-US" spc="-150" dirty="0">
                <a:solidFill>
                  <a:schemeClr val="bg2"/>
                </a:solidFill>
                <a:latin typeface="Audrey Med" pitchFamily="50" charset="0"/>
              </a:endParaRPr>
            </a:p>
          </p:txBody>
        </p:sp>
        <p:sp>
          <p:nvSpPr>
            <p:cNvPr id="9" name="TextBox 8"/>
            <p:cNvSpPr txBox="1"/>
            <p:nvPr/>
          </p:nvSpPr>
          <p:spPr>
            <a:xfrm>
              <a:off x="3682825" y="2373515"/>
              <a:ext cx="1476703" cy="523220"/>
            </a:xfrm>
            <a:prstGeom prst="rect">
              <a:avLst/>
            </a:prstGeom>
            <a:noFill/>
          </p:spPr>
          <p:txBody>
            <a:bodyPr wrap="square" rtlCol="0">
              <a:spAutoFit/>
            </a:bodyPr>
            <a:lstStyle/>
            <a:p>
              <a:r>
                <a:rPr lang="pl-PL" sz="2800" spc="-150" dirty="0">
                  <a:solidFill>
                    <a:schemeClr val="bg2"/>
                  </a:solidFill>
                  <a:latin typeface="Audrey Med" pitchFamily="50" charset="0"/>
                </a:rPr>
                <a:t>analysis</a:t>
              </a:r>
              <a:endParaRPr lang="en-US" sz="2800" spc="-150" dirty="0">
                <a:solidFill>
                  <a:schemeClr val="bg2"/>
                </a:solidFill>
                <a:latin typeface="Audrey Med" pitchFamily="50" charset="0"/>
              </a:endParaRPr>
            </a:p>
          </p:txBody>
        </p:sp>
        <p:sp>
          <p:nvSpPr>
            <p:cNvPr id="10" name="TextBox 9"/>
            <p:cNvSpPr txBox="1"/>
            <p:nvPr/>
          </p:nvSpPr>
          <p:spPr>
            <a:xfrm>
              <a:off x="5159528" y="2963027"/>
              <a:ext cx="1154035" cy="369332"/>
            </a:xfrm>
            <a:prstGeom prst="rect">
              <a:avLst/>
            </a:prstGeom>
            <a:noFill/>
          </p:spPr>
          <p:txBody>
            <a:bodyPr wrap="square" rtlCol="0">
              <a:spAutoFit/>
            </a:bodyPr>
            <a:lstStyle/>
            <a:p>
              <a:r>
                <a:rPr lang="pl-PL" spc="-150" dirty="0">
                  <a:solidFill>
                    <a:schemeClr val="bg2"/>
                  </a:solidFill>
                  <a:latin typeface="Audrey Med" pitchFamily="50" charset="0"/>
                </a:rPr>
                <a:t>decisions</a:t>
              </a:r>
              <a:endParaRPr lang="en-US" spc="-150" dirty="0">
                <a:solidFill>
                  <a:schemeClr val="bg2"/>
                </a:solidFill>
                <a:latin typeface="Audrey Med" pitchFamily="50" charset="0"/>
              </a:endParaRPr>
            </a:p>
          </p:txBody>
        </p:sp>
        <p:sp>
          <p:nvSpPr>
            <p:cNvPr id="11" name="TextBox 10"/>
            <p:cNvSpPr txBox="1"/>
            <p:nvPr/>
          </p:nvSpPr>
          <p:spPr>
            <a:xfrm>
              <a:off x="2469152" y="2477090"/>
              <a:ext cx="1154035" cy="461665"/>
            </a:xfrm>
            <a:prstGeom prst="rect">
              <a:avLst/>
            </a:prstGeom>
            <a:noFill/>
          </p:spPr>
          <p:txBody>
            <a:bodyPr wrap="square" rtlCol="0">
              <a:spAutoFit/>
            </a:bodyPr>
            <a:lstStyle/>
            <a:p>
              <a:r>
                <a:rPr lang="pl-PL" sz="2400" spc="-150" dirty="0">
                  <a:solidFill>
                    <a:schemeClr val="bg2"/>
                  </a:solidFill>
                  <a:latin typeface="Audrey Med" pitchFamily="50" charset="0"/>
                </a:rPr>
                <a:t>plans</a:t>
              </a:r>
              <a:endParaRPr lang="en-US" sz="2400" spc="-150" dirty="0">
                <a:solidFill>
                  <a:schemeClr val="bg2"/>
                </a:solidFill>
                <a:latin typeface="Audrey Med" pitchFamily="50" charset="0"/>
              </a:endParaRPr>
            </a:p>
          </p:txBody>
        </p:sp>
        <p:sp>
          <p:nvSpPr>
            <p:cNvPr id="12" name="TextBox 11"/>
            <p:cNvSpPr txBox="1"/>
            <p:nvPr/>
          </p:nvSpPr>
          <p:spPr>
            <a:xfrm>
              <a:off x="3428475" y="3236201"/>
              <a:ext cx="1154035" cy="400110"/>
            </a:xfrm>
            <a:prstGeom prst="rect">
              <a:avLst/>
            </a:prstGeom>
            <a:noFill/>
          </p:spPr>
          <p:txBody>
            <a:bodyPr wrap="square" rtlCol="0">
              <a:spAutoFit/>
            </a:bodyPr>
            <a:lstStyle/>
            <a:p>
              <a:r>
                <a:rPr lang="pl-PL" sz="2000" spc="-150" dirty="0">
                  <a:solidFill>
                    <a:schemeClr val="bg2"/>
                  </a:solidFill>
                  <a:latin typeface="Audrey Med" pitchFamily="50" charset="0"/>
                </a:rPr>
                <a:t>behavior</a:t>
              </a:r>
              <a:endParaRPr lang="en-US" sz="2000" spc="-150" dirty="0">
                <a:solidFill>
                  <a:schemeClr val="bg2"/>
                </a:solidFill>
                <a:latin typeface="Audrey Med" pitchFamily="50" charset="0"/>
              </a:endParaRPr>
            </a:p>
          </p:txBody>
        </p:sp>
        <p:sp>
          <p:nvSpPr>
            <p:cNvPr id="13" name="TextBox 12"/>
            <p:cNvSpPr txBox="1"/>
            <p:nvPr/>
          </p:nvSpPr>
          <p:spPr>
            <a:xfrm>
              <a:off x="5057579" y="2470666"/>
              <a:ext cx="1505904" cy="400110"/>
            </a:xfrm>
            <a:prstGeom prst="rect">
              <a:avLst/>
            </a:prstGeom>
            <a:noFill/>
          </p:spPr>
          <p:txBody>
            <a:bodyPr wrap="square" rtlCol="0">
              <a:spAutoFit/>
            </a:bodyPr>
            <a:lstStyle/>
            <a:p>
              <a:r>
                <a:rPr lang="pl-PL" sz="2000" spc="-150" dirty="0">
                  <a:solidFill>
                    <a:schemeClr val="bg2"/>
                  </a:solidFill>
                  <a:latin typeface="Audrey Med" pitchFamily="50" charset="0"/>
                </a:rPr>
                <a:t>observations</a:t>
              </a:r>
              <a:endParaRPr lang="en-US" sz="2000" spc="-150" dirty="0">
                <a:solidFill>
                  <a:schemeClr val="bg2"/>
                </a:solidFill>
                <a:latin typeface="Audrey Med" pitchFamily="50" charset="0"/>
              </a:endParaRPr>
            </a:p>
          </p:txBody>
        </p:sp>
        <p:sp>
          <p:nvSpPr>
            <p:cNvPr id="14" name="TextBox 13"/>
            <p:cNvSpPr txBox="1"/>
            <p:nvPr/>
          </p:nvSpPr>
          <p:spPr>
            <a:xfrm>
              <a:off x="1571297" y="3858720"/>
              <a:ext cx="1154035" cy="338554"/>
            </a:xfrm>
            <a:prstGeom prst="rect">
              <a:avLst/>
            </a:prstGeom>
            <a:noFill/>
          </p:spPr>
          <p:txBody>
            <a:bodyPr wrap="square" rtlCol="0">
              <a:spAutoFit/>
            </a:bodyPr>
            <a:lstStyle/>
            <a:p>
              <a:r>
                <a:rPr lang="pl-PL" sz="1600" spc="-150" dirty="0">
                  <a:solidFill>
                    <a:schemeClr val="bg2"/>
                  </a:solidFill>
                  <a:latin typeface="Audrey Med" pitchFamily="50" charset="0"/>
                </a:rPr>
                <a:t>beliefs</a:t>
              </a:r>
              <a:endParaRPr lang="en-US" sz="1600" spc="-150" dirty="0">
                <a:solidFill>
                  <a:schemeClr val="bg2"/>
                </a:solidFill>
                <a:latin typeface="Audrey Med" pitchFamily="50" charset="0"/>
              </a:endParaRPr>
            </a:p>
          </p:txBody>
        </p:sp>
        <p:sp>
          <p:nvSpPr>
            <p:cNvPr id="15" name="TextBox 14"/>
            <p:cNvSpPr txBox="1"/>
            <p:nvPr/>
          </p:nvSpPr>
          <p:spPr>
            <a:xfrm>
              <a:off x="5411551" y="3743422"/>
              <a:ext cx="1154035" cy="461665"/>
            </a:xfrm>
            <a:prstGeom prst="rect">
              <a:avLst/>
            </a:prstGeom>
            <a:noFill/>
          </p:spPr>
          <p:txBody>
            <a:bodyPr wrap="square" rtlCol="0">
              <a:spAutoFit/>
            </a:bodyPr>
            <a:lstStyle/>
            <a:p>
              <a:r>
                <a:rPr lang="pl-PL" sz="2400" spc="-150" dirty="0">
                  <a:solidFill>
                    <a:schemeClr val="bg2"/>
                  </a:solidFill>
                  <a:latin typeface="Audrey Med" pitchFamily="50" charset="0"/>
                </a:rPr>
                <a:t>fears</a:t>
              </a:r>
              <a:endParaRPr lang="en-US" sz="2400" spc="-150" dirty="0">
                <a:solidFill>
                  <a:schemeClr val="bg2"/>
                </a:solidFill>
                <a:latin typeface="Audrey Med" pitchFamily="50" charset="0"/>
              </a:endParaRPr>
            </a:p>
          </p:txBody>
        </p:sp>
        <p:sp>
          <p:nvSpPr>
            <p:cNvPr id="16" name="TextBox 15"/>
            <p:cNvSpPr txBox="1"/>
            <p:nvPr/>
          </p:nvSpPr>
          <p:spPr>
            <a:xfrm>
              <a:off x="4936640" y="4526720"/>
              <a:ext cx="1154035" cy="369332"/>
            </a:xfrm>
            <a:prstGeom prst="rect">
              <a:avLst/>
            </a:prstGeom>
            <a:noFill/>
          </p:spPr>
          <p:txBody>
            <a:bodyPr wrap="square" rtlCol="0">
              <a:spAutoFit/>
            </a:bodyPr>
            <a:lstStyle/>
            <a:p>
              <a:r>
                <a:rPr lang="pl-PL" spc="-150" dirty="0">
                  <a:solidFill>
                    <a:schemeClr val="bg2"/>
                  </a:solidFill>
                  <a:latin typeface="Audrey Med" pitchFamily="50" charset="0"/>
                </a:rPr>
                <a:t>memories</a:t>
              </a:r>
              <a:endParaRPr lang="en-US" spc="-150" dirty="0">
                <a:solidFill>
                  <a:schemeClr val="bg2"/>
                </a:solidFill>
                <a:latin typeface="Audrey Med" pitchFamily="50" charset="0"/>
              </a:endParaRPr>
            </a:p>
          </p:txBody>
        </p:sp>
        <p:sp>
          <p:nvSpPr>
            <p:cNvPr id="17" name="TextBox 16"/>
            <p:cNvSpPr txBox="1"/>
            <p:nvPr/>
          </p:nvSpPr>
          <p:spPr>
            <a:xfrm>
              <a:off x="1507184" y="4879314"/>
              <a:ext cx="1802524" cy="461665"/>
            </a:xfrm>
            <a:prstGeom prst="rect">
              <a:avLst/>
            </a:prstGeom>
            <a:noFill/>
          </p:spPr>
          <p:txBody>
            <a:bodyPr wrap="square" rtlCol="0">
              <a:spAutoFit/>
            </a:bodyPr>
            <a:lstStyle/>
            <a:p>
              <a:r>
                <a:rPr lang="pl-PL" sz="2400" spc="-150" dirty="0">
                  <a:solidFill>
                    <a:schemeClr val="bg2"/>
                  </a:solidFill>
                  <a:latin typeface="Audrey Med" pitchFamily="50" charset="0"/>
                </a:rPr>
                <a:t>imagination</a:t>
              </a:r>
              <a:endParaRPr lang="en-US" sz="2400" spc="-150" dirty="0">
                <a:solidFill>
                  <a:schemeClr val="bg2"/>
                </a:solidFill>
                <a:latin typeface="Audrey Med" pitchFamily="50" charset="0"/>
              </a:endParaRPr>
            </a:p>
          </p:txBody>
        </p:sp>
        <p:sp>
          <p:nvSpPr>
            <p:cNvPr id="18" name="TextBox 17"/>
            <p:cNvSpPr txBox="1"/>
            <p:nvPr/>
          </p:nvSpPr>
          <p:spPr>
            <a:xfrm>
              <a:off x="5031829" y="5217685"/>
              <a:ext cx="1331134" cy="461665"/>
            </a:xfrm>
            <a:prstGeom prst="rect">
              <a:avLst/>
            </a:prstGeom>
            <a:noFill/>
          </p:spPr>
          <p:txBody>
            <a:bodyPr wrap="square" rtlCol="0">
              <a:spAutoFit/>
            </a:bodyPr>
            <a:lstStyle/>
            <a:p>
              <a:r>
                <a:rPr lang="pl-PL" sz="2400" spc="-150" dirty="0">
                  <a:solidFill>
                    <a:schemeClr val="bg2"/>
                  </a:solidFill>
                  <a:latin typeface="Audrey Med" pitchFamily="50" charset="0"/>
                </a:rPr>
                <a:t>intuition</a:t>
              </a:r>
              <a:endParaRPr lang="en-US" sz="2400" spc="-150" dirty="0">
                <a:solidFill>
                  <a:schemeClr val="bg2"/>
                </a:solidFill>
                <a:latin typeface="Audrey Med" pitchFamily="50" charset="0"/>
              </a:endParaRPr>
            </a:p>
          </p:txBody>
        </p:sp>
        <p:sp>
          <p:nvSpPr>
            <p:cNvPr id="19" name="TextBox 18"/>
            <p:cNvSpPr txBox="1"/>
            <p:nvPr/>
          </p:nvSpPr>
          <p:spPr>
            <a:xfrm>
              <a:off x="2328042" y="5679350"/>
              <a:ext cx="1154035" cy="369332"/>
            </a:xfrm>
            <a:prstGeom prst="rect">
              <a:avLst/>
            </a:prstGeom>
            <a:noFill/>
          </p:spPr>
          <p:txBody>
            <a:bodyPr wrap="square" rtlCol="0">
              <a:spAutoFit/>
            </a:bodyPr>
            <a:lstStyle/>
            <a:p>
              <a:r>
                <a:rPr lang="pl-PL" spc="-150" dirty="0">
                  <a:solidFill>
                    <a:schemeClr val="bg2"/>
                  </a:solidFill>
                  <a:latin typeface="Audrey Med" pitchFamily="50" charset="0"/>
                </a:rPr>
                <a:t>habits</a:t>
              </a:r>
              <a:endParaRPr lang="en-US" spc="-150" dirty="0">
                <a:solidFill>
                  <a:schemeClr val="bg2"/>
                </a:solidFill>
                <a:latin typeface="Audrey Med" pitchFamily="50" charset="0"/>
              </a:endParaRPr>
            </a:p>
          </p:txBody>
        </p:sp>
        <p:sp>
          <p:nvSpPr>
            <p:cNvPr id="20" name="TextBox 19"/>
            <p:cNvSpPr txBox="1"/>
            <p:nvPr/>
          </p:nvSpPr>
          <p:spPr>
            <a:xfrm>
              <a:off x="3694651" y="5687926"/>
              <a:ext cx="1545807" cy="523220"/>
            </a:xfrm>
            <a:prstGeom prst="rect">
              <a:avLst/>
            </a:prstGeom>
            <a:noFill/>
          </p:spPr>
          <p:txBody>
            <a:bodyPr wrap="square" rtlCol="0">
              <a:spAutoFit/>
            </a:bodyPr>
            <a:lstStyle/>
            <a:p>
              <a:r>
                <a:rPr lang="pl-PL" sz="2800" spc="-150" dirty="0">
                  <a:solidFill>
                    <a:schemeClr val="bg2"/>
                  </a:solidFill>
                  <a:latin typeface="Audrey Med" pitchFamily="50" charset="0"/>
                </a:rPr>
                <a:t>emotions</a:t>
              </a:r>
              <a:endParaRPr lang="en-US" sz="2800" spc="-150" dirty="0">
                <a:solidFill>
                  <a:schemeClr val="bg2"/>
                </a:solidFill>
                <a:latin typeface="Audrey Med" pitchFamily="50" charset="0"/>
              </a:endParaRPr>
            </a:p>
          </p:txBody>
        </p:sp>
      </p:grpSp>
      <p:sp>
        <p:nvSpPr>
          <p:cNvPr id="22" name="TextBox 21">
            <a:extLst>
              <a:ext uri="{FF2B5EF4-FFF2-40B4-BE49-F238E27FC236}">
                <a16:creationId xmlns="" xmlns:a16="http://schemas.microsoft.com/office/drawing/2014/main" id="{44ACA7F0-7314-4E39-8FFC-4136DCFC67D9}"/>
              </a:ext>
            </a:extLst>
          </p:cNvPr>
          <p:cNvSpPr txBox="1"/>
          <p:nvPr/>
        </p:nvSpPr>
        <p:spPr>
          <a:xfrm rot="16200000">
            <a:off x="-360028" y="2309097"/>
            <a:ext cx="2025106" cy="830997"/>
          </a:xfrm>
          <a:prstGeom prst="rect">
            <a:avLst/>
          </a:prstGeom>
          <a:noFill/>
        </p:spPr>
        <p:txBody>
          <a:bodyPr wrap="square" rtlCol="0">
            <a:spAutoFit/>
          </a:bodyPr>
          <a:lstStyle/>
          <a:p>
            <a:pPr algn="ctr"/>
            <a:r>
              <a:rPr lang="pl-PL" sz="2400">
                <a:latin typeface="GOGOIA" panose="00000500000000000000" pitchFamily="2" charset="0"/>
              </a:rPr>
              <a:t>experience</a:t>
            </a:r>
          </a:p>
          <a:p>
            <a:pPr algn="ctr"/>
            <a:r>
              <a:rPr lang="pl-PL" sz="2400">
                <a:latin typeface="GOGOIA" panose="00000500000000000000" pitchFamily="2" charset="0"/>
              </a:rPr>
              <a:t>signal from senses</a:t>
            </a:r>
            <a:endParaRPr lang="en-US" sz="2400" dirty="0">
              <a:latin typeface="GOGOIA" panose="00000500000000000000" pitchFamily="2" charset="0"/>
            </a:endParaRPr>
          </a:p>
        </p:txBody>
      </p:sp>
      <p:cxnSp>
        <p:nvCxnSpPr>
          <p:cNvPr id="24" name="Straight Arrow Connector 23">
            <a:extLst>
              <a:ext uri="{FF2B5EF4-FFF2-40B4-BE49-F238E27FC236}">
                <a16:creationId xmlns="" xmlns:a16="http://schemas.microsoft.com/office/drawing/2014/main" id="{74004AAF-1C34-4D7D-9213-C3AE15C502F2}"/>
              </a:ext>
            </a:extLst>
          </p:cNvPr>
          <p:cNvCxnSpPr>
            <a:cxnSpLocks/>
          </p:cNvCxnSpPr>
          <p:nvPr/>
        </p:nvCxnSpPr>
        <p:spPr>
          <a:xfrm>
            <a:off x="1014515" y="2814173"/>
            <a:ext cx="4124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9">
            <a:extLst>
              <a:ext uri="{FF2B5EF4-FFF2-40B4-BE49-F238E27FC236}">
                <a16:creationId xmlns="" xmlns:a16="http://schemas.microsoft.com/office/drawing/2014/main" id="{F1413BD5-161F-4258-8ED9-8B9D13FFAFD0}"/>
              </a:ext>
            </a:extLst>
          </p:cNvPr>
          <p:cNvSpPr/>
          <p:nvPr/>
        </p:nvSpPr>
        <p:spPr>
          <a:xfrm>
            <a:off x="566894" y="5304439"/>
            <a:ext cx="7234498" cy="9231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latin typeface="GOGOIA" panose="00000500000000000000" pitchFamily="2" charset="0"/>
            </a:endParaRPr>
          </a:p>
        </p:txBody>
      </p:sp>
      <p:sp>
        <p:nvSpPr>
          <p:cNvPr id="28" name="TextBox 27">
            <a:extLst>
              <a:ext uri="{FF2B5EF4-FFF2-40B4-BE49-F238E27FC236}">
                <a16:creationId xmlns="" xmlns:a16="http://schemas.microsoft.com/office/drawing/2014/main" id="{FDB986B1-497D-4CB9-A073-5FB34B03A775}"/>
              </a:ext>
            </a:extLst>
          </p:cNvPr>
          <p:cNvSpPr txBox="1"/>
          <p:nvPr/>
        </p:nvSpPr>
        <p:spPr>
          <a:xfrm>
            <a:off x="-1710994" y="5536490"/>
            <a:ext cx="12192000" cy="584775"/>
          </a:xfrm>
          <a:prstGeom prst="rect">
            <a:avLst/>
          </a:prstGeom>
          <a:noFill/>
        </p:spPr>
        <p:txBody>
          <a:bodyPr wrap="square" rtlCol="0">
            <a:spAutoFit/>
          </a:bodyPr>
          <a:lstStyle/>
          <a:p>
            <a:pPr algn="ctr"/>
            <a:r>
              <a:rPr lang="pl-PL" sz="3200" dirty="0">
                <a:solidFill>
                  <a:schemeClr val="tx1">
                    <a:lumMod val="75000"/>
                  </a:schemeClr>
                </a:solidFill>
                <a:latin typeface="GOGOIA" panose="00000500000000000000" pitchFamily="2" charset="0"/>
              </a:rPr>
              <a:t>AI + AS = Artificial MIND</a:t>
            </a:r>
          </a:p>
        </p:txBody>
      </p:sp>
      <p:cxnSp>
        <p:nvCxnSpPr>
          <p:cNvPr id="33" name="Straight Arrow Connector 32">
            <a:extLst>
              <a:ext uri="{FF2B5EF4-FFF2-40B4-BE49-F238E27FC236}">
                <a16:creationId xmlns="" xmlns:a16="http://schemas.microsoft.com/office/drawing/2014/main" id="{74004AAF-1C34-4D7D-9213-C3AE15C502F2}"/>
              </a:ext>
            </a:extLst>
          </p:cNvPr>
          <p:cNvCxnSpPr>
            <a:cxnSpLocks/>
          </p:cNvCxnSpPr>
          <p:nvPr/>
        </p:nvCxnSpPr>
        <p:spPr>
          <a:xfrm>
            <a:off x="6849966" y="1364805"/>
            <a:ext cx="4124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74004AAF-1C34-4D7D-9213-C3AE15C502F2}"/>
              </a:ext>
            </a:extLst>
          </p:cNvPr>
          <p:cNvCxnSpPr>
            <a:cxnSpLocks/>
          </p:cNvCxnSpPr>
          <p:nvPr/>
        </p:nvCxnSpPr>
        <p:spPr>
          <a:xfrm>
            <a:off x="6804780" y="4526302"/>
            <a:ext cx="4124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Story: the iceberg</a:t>
            </a:r>
            <a:endParaRPr lang="en-US" sz="2400" dirty="0">
              <a:solidFill>
                <a:srgbClr val="04155C"/>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56630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Use cases</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3" name="Picture 2"/>
          <p:cNvPicPr>
            <a:picLocks noChangeAspect="1"/>
          </p:cNvPicPr>
          <p:nvPr/>
        </p:nvPicPr>
        <p:blipFill>
          <a:blip r:embed="rId2"/>
          <a:stretch>
            <a:fillRect/>
          </a:stretch>
        </p:blipFill>
        <p:spPr>
          <a:xfrm>
            <a:off x="367235" y="1616640"/>
            <a:ext cx="8372859" cy="4094153"/>
          </a:xfrm>
          <a:prstGeom prst="rect">
            <a:avLst/>
          </a:prstGeom>
        </p:spPr>
      </p:pic>
    </p:spTree>
    <p:extLst>
      <p:ext uri="{BB962C8B-B14F-4D97-AF65-F5344CB8AC3E}">
        <p14:creationId xmlns:p14="http://schemas.microsoft.com/office/powerpoint/2010/main" val="113408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Learning: biology-driven approach</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2" name="Picture 1"/>
          <p:cNvPicPr>
            <a:picLocks noChangeAspect="1"/>
          </p:cNvPicPr>
          <p:nvPr/>
        </p:nvPicPr>
        <p:blipFill>
          <a:blip r:embed="rId2"/>
          <a:stretch>
            <a:fillRect/>
          </a:stretch>
        </p:blipFill>
        <p:spPr>
          <a:xfrm>
            <a:off x="142405" y="1774470"/>
            <a:ext cx="8859190" cy="4241416"/>
          </a:xfrm>
          <a:prstGeom prst="rect">
            <a:avLst/>
          </a:prstGeom>
        </p:spPr>
      </p:pic>
    </p:spTree>
    <p:extLst>
      <p:ext uri="{BB962C8B-B14F-4D97-AF65-F5344CB8AC3E}">
        <p14:creationId xmlns:p14="http://schemas.microsoft.com/office/powerpoint/2010/main" val="3454585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Signal propagation: physical approach</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5" name="pole tekstowe 2">
            <a:extLst>
              <a:ext uri="{FF2B5EF4-FFF2-40B4-BE49-F238E27FC236}">
                <a16:creationId xmlns="" xmlns:a16="http://schemas.microsoft.com/office/drawing/2014/main" id="{57571E94-1937-4EAD-B975-EB10DB2E8571}"/>
              </a:ext>
            </a:extLst>
          </p:cNvPr>
          <p:cNvSpPr txBox="1"/>
          <p:nvPr/>
        </p:nvSpPr>
        <p:spPr>
          <a:xfrm>
            <a:off x="730514" y="1220449"/>
            <a:ext cx="3446583" cy="707886"/>
          </a:xfrm>
          <a:prstGeom prst="rect">
            <a:avLst/>
          </a:prstGeom>
          <a:noFill/>
        </p:spPr>
        <p:txBody>
          <a:bodyPr wrap="square" rtlCol="0">
            <a:spAutoFit/>
          </a:bodyPr>
          <a:lstStyle/>
          <a:p>
            <a:pPr algn="r"/>
            <a:r>
              <a:rPr lang="pl-PL" sz="2000" kern="1200" dirty="0" smtClean="0">
                <a:solidFill>
                  <a:schemeClr val="tx1"/>
                </a:solidFill>
                <a:latin typeface="Bradley Hand ITC" panose="03070402050302030203" pitchFamily="66" charset="0"/>
              </a:rPr>
              <a:t>simulation of brain thinking ~ electrical circuit</a:t>
            </a:r>
            <a:endParaRPr lang="pl-PL" sz="2000" kern="1200" dirty="0">
              <a:solidFill>
                <a:schemeClr val="tx1"/>
              </a:solidFill>
              <a:latin typeface="Bradley Hand ITC" panose="03070402050302030203" pitchFamily="66" charset="0"/>
            </a:endParaRPr>
          </a:p>
        </p:txBody>
      </p:sp>
      <p:sp>
        <p:nvSpPr>
          <p:cNvPr id="6" name="pole tekstowe 2">
            <a:extLst>
              <a:ext uri="{FF2B5EF4-FFF2-40B4-BE49-F238E27FC236}">
                <a16:creationId xmlns="" xmlns:a16="http://schemas.microsoft.com/office/drawing/2014/main" id="{57571E94-1937-4EAD-B975-EB10DB2E8571}"/>
              </a:ext>
            </a:extLst>
          </p:cNvPr>
          <p:cNvSpPr txBox="1"/>
          <p:nvPr/>
        </p:nvSpPr>
        <p:spPr>
          <a:xfrm>
            <a:off x="5425428" y="1584990"/>
            <a:ext cx="2721965" cy="1015663"/>
          </a:xfrm>
          <a:prstGeom prst="rect">
            <a:avLst/>
          </a:prstGeom>
          <a:noFill/>
        </p:spPr>
        <p:txBody>
          <a:bodyPr wrap="square" rtlCol="0">
            <a:spAutoFit/>
          </a:bodyPr>
          <a:lstStyle/>
          <a:p>
            <a:r>
              <a:rPr lang="pl-PL" sz="2000" kern="1200" dirty="0" smtClean="0">
                <a:solidFill>
                  <a:schemeClr val="tx1"/>
                </a:solidFill>
                <a:latin typeface="Bradley Hand ITC" panose="03070402050302030203" pitchFamily="66" charset="0"/>
              </a:rPr>
              <a:t>relations, information ~ wave propagation in the graph network</a:t>
            </a:r>
            <a:endParaRPr lang="pl-PL" sz="2000" kern="1200" dirty="0">
              <a:solidFill>
                <a:schemeClr val="tx1"/>
              </a:solidFill>
              <a:latin typeface="Bradley Hand ITC" panose="03070402050302030203" pitchFamily="66" charset="0"/>
            </a:endParaRPr>
          </a:p>
        </p:txBody>
      </p:sp>
      <p:pic>
        <p:nvPicPr>
          <p:cNvPr id="7" name="Picture 2" descr="Image result for electric circui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217408" y="1797290"/>
            <a:ext cx="1664321" cy="2080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AEDE7C5E-0BD0-401C-A4AE-388C7A8C12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262" t="28087" r="23557" b="17610"/>
          <a:stretch/>
        </p:blipFill>
        <p:spPr>
          <a:xfrm>
            <a:off x="142083" y="3746647"/>
            <a:ext cx="4035014" cy="2746761"/>
          </a:xfrm>
          <a:prstGeom prst="rect">
            <a:avLst/>
          </a:prstGeom>
          <a:effectLst>
            <a:softEdge rad="63500"/>
          </a:effectLst>
        </p:spPr>
      </p:pic>
      <p:pic>
        <p:nvPicPr>
          <p:cNvPr id="9" name="Picture 2" descr="Image result for wave propagation"/>
          <p:cNvPicPr>
            <a:picLocks noChangeAspect="1" noChangeArrowheads="1"/>
          </p:cNvPicPr>
          <p:nvPr/>
        </p:nvPicPr>
        <p:blipFill rotWithShape="1">
          <a:blip r:embed="rId4">
            <a:extLst>
              <a:ext uri="{28A0092B-C50C-407E-A947-70E740481C1C}">
                <a14:useLocalDpi xmlns:a14="http://schemas.microsoft.com/office/drawing/2010/main" val="0"/>
              </a:ext>
            </a:extLst>
          </a:blip>
          <a:srcRect t="24345" b="12986"/>
          <a:stretch/>
        </p:blipFill>
        <p:spPr bwMode="auto">
          <a:xfrm>
            <a:off x="5504484" y="2815419"/>
            <a:ext cx="2181377" cy="18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5"/>
          <a:srcRect r="22326"/>
          <a:stretch/>
        </p:blipFill>
        <p:spPr>
          <a:xfrm>
            <a:off x="4511548" y="4892641"/>
            <a:ext cx="4357572" cy="1365878"/>
          </a:xfrm>
          <a:prstGeom prst="rect">
            <a:avLst/>
          </a:prstGeom>
        </p:spPr>
      </p:pic>
    </p:spTree>
    <p:extLst>
      <p:ext uri="{BB962C8B-B14F-4D97-AF65-F5344CB8AC3E}">
        <p14:creationId xmlns:p14="http://schemas.microsoft.com/office/powerpoint/2010/main" val="580003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Innovation in NLP</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11" name="Rectangle 10">
            <a:extLst>
              <a:ext uri="{FF2B5EF4-FFF2-40B4-BE49-F238E27FC236}">
                <a16:creationId xmlns:a16="http://schemas.microsoft.com/office/drawing/2014/main" xmlns="" id="{3D330038-A010-449D-A620-C42EFEF633B4}"/>
              </a:ext>
            </a:extLst>
          </p:cNvPr>
          <p:cNvSpPr/>
          <p:nvPr/>
        </p:nvSpPr>
        <p:spPr>
          <a:xfrm>
            <a:off x="1399992" y="1048831"/>
            <a:ext cx="6975201" cy="954107"/>
          </a:xfrm>
          <a:prstGeom prst="rect">
            <a:avLst/>
          </a:prstGeom>
        </p:spPr>
        <p:txBody>
          <a:bodyPr wrap="square">
            <a:spAutoFit/>
          </a:bodyPr>
          <a:lstStyle/>
          <a:p>
            <a:r>
              <a:rPr lang="en-US" sz="2800" dirty="0" smtClean="0">
                <a:latin typeface="GOGOIA" panose="00000500000000000000" pitchFamily="2" charset="0"/>
              </a:rPr>
              <a:t>“</a:t>
            </a:r>
            <a:r>
              <a:rPr lang="pl-PL" sz="2800" dirty="0" smtClean="0">
                <a:latin typeface="GOGOIA" panose="00000500000000000000" pitchFamily="2" charset="0"/>
              </a:rPr>
              <a:t>[....] THE biggest </a:t>
            </a:r>
            <a:r>
              <a:rPr lang="pl-PL" sz="2800" dirty="0">
                <a:latin typeface="GOGOIA" panose="00000500000000000000" pitchFamily="2" charset="0"/>
              </a:rPr>
              <a:t>innovations of the twenty-first century will be the intersection of biology and </a:t>
            </a:r>
            <a:r>
              <a:rPr lang="pl-PL" sz="2800" dirty="0" smtClean="0">
                <a:latin typeface="GOGOIA" panose="00000500000000000000" pitchFamily="2" charset="0"/>
              </a:rPr>
              <a:t>technology ”</a:t>
            </a:r>
            <a:endParaRPr lang="pl-PL" sz="2800" dirty="0">
              <a:latin typeface="GOGOIA" panose="00000500000000000000" pitchFamily="2" charset="0"/>
            </a:endParaRPr>
          </a:p>
        </p:txBody>
      </p:sp>
      <p:sp>
        <p:nvSpPr>
          <p:cNvPr id="12" name="Rectangle: Rounded Corners 9">
            <a:extLst>
              <a:ext uri="{FF2B5EF4-FFF2-40B4-BE49-F238E27FC236}">
                <a16:creationId xmlns:a16="http://schemas.microsoft.com/office/drawing/2014/main" xmlns="" id="{AE0FF8D1-D809-4D7D-9071-D58363A814D7}"/>
              </a:ext>
            </a:extLst>
          </p:cNvPr>
          <p:cNvSpPr/>
          <p:nvPr/>
        </p:nvSpPr>
        <p:spPr>
          <a:xfrm>
            <a:off x="1183638" y="853695"/>
            <a:ext cx="7427775" cy="12602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latin typeface="GOGOIA" panose="00000500000000000000" pitchFamily="2" charset="0"/>
            </a:endParaRPr>
          </a:p>
        </p:txBody>
      </p:sp>
      <p:sp>
        <p:nvSpPr>
          <p:cNvPr id="13" name="Rectangle 12">
            <a:extLst>
              <a:ext uri="{FF2B5EF4-FFF2-40B4-BE49-F238E27FC236}">
                <a16:creationId xmlns:a16="http://schemas.microsoft.com/office/drawing/2014/main" xmlns="" id="{BB533C7A-A56B-45C4-B4FC-2CAAFDFA4E20}"/>
              </a:ext>
            </a:extLst>
          </p:cNvPr>
          <p:cNvSpPr/>
          <p:nvPr/>
        </p:nvSpPr>
        <p:spPr>
          <a:xfrm>
            <a:off x="1219619" y="2232173"/>
            <a:ext cx="2250124" cy="400110"/>
          </a:xfrm>
          <a:prstGeom prst="rect">
            <a:avLst/>
          </a:prstGeom>
        </p:spPr>
        <p:txBody>
          <a:bodyPr wrap="square">
            <a:spAutoFit/>
          </a:bodyPr>
          <a:lstStyle/>
          <a:p>
            <a:r>
              <a:rPr lang="pl-PL" sz="2000" dirty="0" smtClean="0">
                <a:solidFill>
                  <a:schemeClr val="tx1">
                    <a:lumMod val="65000"/>
                  </a:schemeClr>
                </a:solidFill>
                <a:latin typeface="GOGOIA" panose="00000500000000000000" pitchFamily="2" charset="0"/>
              </a:rPr>
              <a:t>STEVE JOBS</a:t>
            </a:r>
            <a:endParaRPr lang="en-US" sz="2000" dirty="0">
              <a:solidFill>
                <a:schemeClr val="tx1">
                  <a:lumMod val="65000"/>
                </a:schemeClr>
              </a:solidFill>
              <a:latin typeface="GOGOIA" panose="00000500000000000000" pitchFamily="2" charset="0"/>
            </a:endParaRPr>
          </a:p>
        </p:txBody>
      </p:sp>
      <p:sp>
        <p:nvSpPr>
          <p:cNvPr id="14" name="Oval 13"/>
          <p:cNvSpPr/>
          <p:nvPr/>
        </p:nvSpPr>
        <p:spPr>
          <a:xfrm>
            <a:off x="4210370" y="2345845"/>
            <a:ext cx="2515002" cy="25150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smtClean="0">
                <a:solidFill>
                  <a:srgbClr val="00B050"/>
                </a:solidFill>
              </a:rPr>
              <a:t>BIG DATA </a:t>
            </a:r>
          </a:p>
          <a:p>
            <a:pPr algn="ctr"/>
            <a:r>
              <a:rPr lang="pl-PL" sz="1200" dirty="0" smtClean="0">
                <a:solidFill>
                  <a:srgbClr val="00B050"/>
                </a:solidFill>
              </a:rPr>
              <a:t>/ AI</a:t>
            </a:r>
            <a:endParaRPr lang="en-US" sz="1200" dirty="0">
              <a:solidFill>
                <a:srgbClr val="00B050"/>
              </a:solidFill>
            </a:endParaRPr>
          </a:p>
        </p:txBody>
      </p:sp>
      <p:sp>
        <p:nvSpPr>
          <p:cNvPr id="15" name="Oval 14"/>
          <p:cNvSpPr/>
          <p:nvPr/>
        </p:nvSpPr>
        <p:spPr>
          <a:xfrm>
            <a:off x="3116468" y="3915482"/>
            <a:ext cx="2515002" cy="251500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smtClean="0">
                <a:solidFill>
                  <a:srgbClr val="00B0F0"/>
                </a:solidFill>
              </a:rPr>
              <a:t>PHYSICS</a:t>
            </a:r>
            <a:endParaRPr lang="en-US" sz="1200" dirty="0">
              <a:solidFill>
                <a:srgbClr val="00B0F0"/>
              </a:solidFill>
            </a:endParaRPr>
          </a:p>
        </p:txBody>
      </p:sp>
      <p:sp>
        <p:nvSpPr>
          <p:cNvPr id="16" name="Oval 15"/>
          <p:cNvSpPr/>
          <p:nvPr/>
        </p:nvSpPr>
        <p:spPr>
          <a:xfrm>
            <a:off x="4950997" y="4018350"/>
            <a:ext cx="2515002" cy="2515002"/>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smtClean="0">
                <a:solidFill>
                  <a:schemeClr val="accent5">
                    <a:lumMod val="60000"/>
                    <a:lumOff val="40000"/>
                  </a:schemeClr>
                </a:solidFill>
              </a:rPr>
              <a:t>BIOLOGY</a:t>
            </a:r>
            <a:endParaRPr lang="en-US" sz="1200" dirty="0">
              <a:solidFill>
                <a:schemeClr val="accent5">
                  <a:lumMod val="60000"/>
                  <a:lumOff val="40000"/>
                </a:schemeClr>
              </a:solidFill>
            </a:endParaRPr>
          </a:p>
        </p:txBody>
      </p:sp>
      <p:sp>
        <p:nvSpPr>
          <p:cNvPr id="17" name="Oval 16"/>
          <p:cNvSpPr/>
          <p:nvPr/>
        </p:nvSpPr>
        <p:spPr>
          <a:xfrm>
            <a:off x="1172423" y="3124078"/>
            <a:ext cx="1788544" cy="17885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smtClean="0">
                <a:solidFill>
                  <a:srgbClr val="04155C"/>
                </a:solidFill>
              </a:rPr>
              <a:t>SECRET SAUCE</a:t>
            </a:r>
            <a:endParaRPr lang="en-US" sz="1200" dirty="0">
              <a:solidFill>
                <a:srgbClr val="04155C"/>
              </a:solidFill>
            </a:endParaRPr>
          </a:p>
        </p:txBody>
      </p:sp>
      <p:cxnSp>
        <p:nvCxnSpPr>
          <p:cNvPr id="22" name="Straight Connector 21"/>
          <p:cNvCxnSpPr/>
          <p:nvPr/>
        </p:nvCxnSpPr>
        <p:spPr>
          <a:xfrm flipH="1">
            <a:off x="5166192" y="4482087"/>
            <a:ext cx="206375" cy="246624"/>
          </a:xfrm>
          <a:prstGeom prst="line">
            <a:avLst/>
          </a:prstGeom>
          <a:ln w="12700">
            <a:solidFill>
              <a:srgbClr val="04155C"/>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347167" y="4648756"/>
            <a:ext cx="127795" cy="152717"/>
          </a:xfrm>
          <a:prstGeom prst="line">
            <a:avLst/>
          </a:prstGeom>
          <a:ln w="12700">
            <a:solidFill>
              <a:srgbClr val="04155C"/>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5215404" y="4562609"/>
            <a:ext cx="206375" cy="246624"/>
          </a:xfrm>
          <a:prstGeom prst="line">
            <a:avLst/>
          </a:prstGeom>
          <a:ln w="12700">
            <a:solidFill>
              <a:srgbClr val="04155C"/>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6"/>
          </p:cNvCxnSpPr>
          <p:nvPr/>
        </p:nvCxnSpPr>
        <p:spPr>
          <a:xfrm>
            <a:off x="2960967" y="4018350"/>
            <a:ext cx="2113150" cy="483200"/>
          </a:xfrm>
          <a:prstGeom prst="straightConnector1">
            <a:avLst/>
          </a:prstGeom>
          <a:ln w="12700">
            <a:solidFill>
              <a:srgbClr val="0415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118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High-level architecture</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2" name="Picture 1"/>
          <p:cNvPicPr>
            <a:picLocks noChangeAspect="1"/>
          </p:cNvPicPr>
          <p:nvPr/>
        </p:nvPicPr>
        <p:blipFill>
          <a:blip r:embed="rId2"/>
          <a:stretch>
            <a:fillRect/>
          </a:stretch>
        </p:blipFill>
        <p:spPr>
          <a:xfrm>
            <a:off x="233353" y="1537133"/>
            <a:ext cx="8677294" cy="4302685"/>
          </a:xfrm>
          <a:prstGeom prst="rect">
            <a:avLst/>
          </a:prstGeom>
        </p:spPr>
      </p:pic>
    </p:spTree>
    <p:extLst>
      <p:ext uri="{BB962C8B-B14F-4D97-AF65-F5344CB8AC3E}">
        <p14:creationId xmlns:p14="http://schemas.microsoft.com/office/powerpoint/2010/main" val="467287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Natural Language Processing</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2" name="Prostokąt 1">
            <a:extLst>
              <a:ext uri="{FF2B5EF4-FFF2-40B4-BE49-F238E27FC236}">
                <a16:creationId xmlns:a16="http://schemas.microsoft.com/office/drawing/2014/main" xmlns="" id="{57ACAB20-FD85-47F0-A7D1-F4E20931211C}"/>
              </a:ext>
            </a:extLst>
          </p:cNvPr>
          <p:cNvSpPr/>
          <p:nvPr/>
        </p:nvSpPr>
        <p:spPr>
          <a:xfrm>
            <a:off x="447040" y="1064181"/>
            <a:ext cx="5821680" cy="1815882"/>
          </a:xfrm>
          <a:prstGeom prst="rect">
            <a:avLst/>
          </a:prstGeom>
        </p:spPr>
        <p:txBody>
          <a:bodyPr wrap="square">
            <a:spAutoFit/>
          </a:bodyPr>
          <a:lstStyle/>
          <a:p>
            <a:r>
              <a:rPr lang="en-US" sz="1400" b="1"/>
              <a:t>Natural language processing </a:t>
            </a:r>
            <a:r>
              <a:rPr lang="en-US" sz="1400"/>
              <a:t>(</a:t>
            </a:r>
            <a:r>
              <a:rPr lang="en-US" sz="1400" b="1"/>
              <a:t>NLP</a:t>
            </a:r>
            <a:r>
              <a:rPr lang="en-US" sz="1400"/>
              <a:t>) is a subfield of linguistics, computer science, information engineering, and artificial intelligence concerned with the interactions between computers and human (natural) languages, in particular how to program computers to process and analyze large amounts of natural language data.</a:t>
            </a:r>
          </a:p>
          <a:p>
            <a:r>
              <a:rPr lang="en-US" sz="1400"/>
              <a:t>Challenges in natural language processing frequently involve speech recognition, natural language understanding, and natural language generation.</a:t>
            </a:r>
            <a:r>
              <a:rPr lang="pl-PL" sz="1400"/>
              <a:t> (wiki)</a:t>
            </a:r>
          </a:p>
        </p:txBody>
      </p:sp>
      <p:pic>
        <p:nvPicPr>
          <p:cNvPr id="8" name="Picture 8">
            <a:extLst>
              <a:ext uri="{FF2B5EF4-FFF2-40B4-BE49-F238E27FC236}">
                <a16:creationId xmlns:a16="http://schemas.microsoft.com/office/drawing/2014/main" xmlns="" id="{98EF3880-5FEA-4DE4-A13D-B058DDBBBE41}"/>
              </a:ext>
            </a:extLst>
          </p:cNvPr>
          <p:cNvPicPr>
            <a:picLocks noChangeAspect="1"/>
          </p:cNvPicPr>
          <p:nvPr/>
        </p:nvPicPr>
        <p:blipFill>
          <a:blip r:embed="rId2"/>
          <a:stretch>
            <a:fillRect/>
          </a:stretch>
        </p:blipFill>
        <p:spPr>
          <a:xfrm>
            <a:off x="447040" y="3060142"/>
            <a:ext cx="4673159" cy="3482764"/>
          </a:xfrm>
          <a:prstGeom prst="rect">
            <a:avLst/>
          </a:prstGeom>
        </p:spPr>
      </p:pic>
      <p:pic>
        <p:nvPicPr>
          <p:cNvPr id="1026" name="Picture 2">
            <a:extLst>
              <a:ext uri="{FF2B5EF4-FFF2-40B4-BE49-F238E27FC236}">
                <a16:creationId xmlns:a16="http://schemas.microsoft.com/office/drawing/2014/main" xmlns="" id="{B2EDDE84-0FF6-430E-AD99-E689EEFA5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528" y="3477549"/>
            <a:ext cx="3171825" cy="2647950"/>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xmlns="" id="{9FDB6E30-7481-46AD-8689-DECDB32EC47F}"/>
              </a:ext>
            </a:extLst>
          </p:cNvPr>
          <p:cNvSpPr txBox="1"/>
          <p:nvPr/>
        </p:nvSpPr>
        <p:spPr>
          <a:xfrm>
            <a:off x="6643193" y="1064181"/>
            <a:ext cx="2053767" cy="2246769"/>
          </a:xfrm>
          <a:prstGeom prst="rect">
            <a:avLst/>
          </a:prstGeom>
          <a:noFill/>
        </p:spPr>
        <p:txBody>
          <a:bodyPr wrap="none" rtlCol="0">
            <a:spAutoFit/>
          </a:bodyPr>
          <a:lstStyle/>
          <a:p>
            <a:r>
              <a:rPr lang="pl-PL" sz="1400" b="1"/>
              <a:t>Challenges</a:t>
            </a:r>
            <a:r>
              <a:rPr lang="pl-PL" sz="1400"/>
              <a:t>:</a:t>
            </a:r>
          </a:p>
          <a:p>
            <a:pPr marL="285750" indent="-285750">
              <a:buFont typeface="Arial" panose="020B0604020202020204" pitchFamily="34" charset="0"/>
              <a:buChar char="•"/>
            </a:pPr>
            <a:r>
              <a:rPr lang="pl-PL" sz="1400"/>
              <a:t>NER extraction</a:t>
            </a:r>
          </a:p>
          <a:p>
            <a:pPr marL="285750" indent="-285750">
              <a:buFont typeface="Arial" panose="020B0604020202020204" pitchFamily="34" charset="0"/>
              <a:buChar char="•"/>
            </a:pPr>
            <a:r>
              <a:rPr lang="pl-PL" sz="1400"/>
              <a:t>semantic meaning</a:t>
            </a:r>
          </a:p>
          <a:p>
            <a:pPr marL="285750" indent="-285750">
              <a:buFont typeface="Arial" panose="020B0604020202020204" pitchFamily="34" charset="0"/>
              <a:buChar char="•"/>
            </a:pPr>
            <a:r>
              <a:rPr lang="pl-PL" sz="1400"/>
              <a:t>setting the context</a:t>
            </a:r>
          </a:p>
          <a:p>
            <a:pPr marL="285750" indent="-285750">
              <a:buFont typeface="Arial" panose="020B0604020202020204" pitchFamily="34" charset="0"/>
              <a:buChar char="•"/>
            </a:pPr>
            <a:r>
              <a:rPr lang="pl-PL" sz="1400"/>
              <a:t>anaphora resolution</a:t>
            </a:r>
          </a:p>
          <a:p>
            <a:pPr marL="285750" indent="-285750">
              <a:buFont typeface="Arial" panose="020B0604020202020204" pitchFamily="34" charset="0"/>
              <a:buChar char="•"/>
            </a:pPr>
            <a:r>
              <a:rPr lang="pl-PL" sz="1400"/>
              <a:t>vocabulary</a:t>
            </a:r>
          </a:p>
          <a:p>
            <a:pPr marL="285750" indent="-285750">
              <a:buFont typeface="Arial" panose="020B0604020202020204" pitchFamily="34" charset="0"/>
              <a:buChar char="•"/>
            </a:pPr>
            <a:r>
              <a:rPr lang="pl-PL" sz="1400"/>
              <a:t>unification</a:t>
            </a:r>
          </a:p>
          <a:p>
            <a:pPr marL="285750" indent="-285750">
              <a:buFont typeface="Arial" panose="020B0604020202020204" pitchFamily="34" charset="0"/>
              <a:buChar char="•"/>
            </a:pPr>
            <a:r>
              <a:rPr lang="pl-PL" sz="1400"/>
              <a:t>speech recognition</a:t>
            </a:r>
          </a:p>
          <a:p>
            <a:pPr marL="285750" indent="-285750">
              <a:buFont typeface="Arial" panose="020B0604020202020204" pitchFamily="34" charset="0"/>
              <a:buChar char="•"/>
            </a:pPr>
            <a:endParaRPr lang="pl-PL" sz="1400"/>
          </a:p>
          <a:p>
            <a:r>
              <a:rPr lang="pl-PL" sz="1400"/>
              <a:t>[Siri mistakes URL]</a:t>
            </a:r>
          </a:p>
        </p:txBody>
      </p:sp>
    </p:spTree>
    <p:extLst>
      <p:ext uri="{BB962C8B-B14F-4D97-AF65-F5344CB8AC3E}">
        <p14:creationId xmlns:p14="http://schemas.microsoft.com/office/powerpoint/2010/main" val="366375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AI vs. AS</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3" name="Picture 2"/>
          <p:cNvPicPr>
            <a:picLocks noChangeAspect="1"/>
          </p:cNvPicPr>
          <p:nvPr/>
        </p:nvPicPr>
        <p:blipFill>
          <a:blip r:embed="rId2"/>
          <a:stretch>
            <a:fillRect/>
          </a:stretch>
        </p:blipFill>
        <p:spPr>
          <a:xfrm>
            <a:off x="162534" y="1677698"/>
            <a:ext cx="8818931" cy="3982606"/>
          </a:xfrm>
          <a:prstGeom prst="rect">
            <a:avLst/>
          </a:prstGeom>
        </p:spPr>
      </p:pic>
    </p:spTree>
    <p:extLst>
      <p:ext uri="{BB962C8B-B14F-4D97-AF65-F5344CB8AC3E}">
        <p14:creationId xmlns:p14="http://schemas.microsoft.com/office/powerpoint/2010/main" val="4125279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Example: relation extraction</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2" name="Picture 1"/>
          <p:cNvPicPr>
            <a:picLocks noChangeAspect="1"/>
          </p:cNvPicPr>
          <p:nvPr/>
        </p:nvPicPr>
        <p:blipFill>
          <a:blip r:embed="rId2"/>
          <a:stretch>
            <a:fillRect/>
          </a:stretch>
        </p:blipFill>
        <p:spPr>
          <a:xfrm>
            <a:off x="189374" y="1575941"/>
            <a:ext cx="8765251" cy="4617296"/>
          </a:xfrm>
          <a:prstGeom prst="rect">
            <a:avLst/>
          </a:prstGeom>
        </p:spPr>
      </p:pic>
    </p:spTree>
    <p:extLst>
      <p:ext uri="{BB962C8B-B14F-4D97-AF65-F5344CB8AC3E}">
        <p14:creationId xmlns:p14="http://schemas.microsoft.com/office/powerpoint/2010/main" val="3101268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Example: digging into someone’s character</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5" name="Picture 4"/>
          <p:cNvPicPr>
            <a:picLocks noChangeAspect="1"/>
          </p:cNvPicPr>
          <p:nvPr/>
        </p:nvPicPr>
        <p:blipFill rotWithShape="1">
          <a:blip r:embed="rId2"/>
          <a:srcRect t="7985" b="4292"/>
          <a:stretch/>
        </p:blipFill>
        <p:spPr>
          <a:xfrm>
            <a:off x="624591" y="1107688"/>
            <a:ext cx="8259759" cy="4844101"/>
          </a:xfrm>
          <a:prstGeom prst="rect">
            <a:avLst/>
          </a:prstGeom>
        </p:spPr>
      </p:pic>
      <p:pic>
        <p:nvPicPr>
          <p:cNvPr id="6" name="Picture 5"/>
          <p:cNvPicPr>
            <a:picLocks noChangeAspect="1"/>
          </p:cNvPicPr>
          <p:nvPr/>
        </p:nvPicPr>
        <p:blipFill rotWithShape="1">
          <a:blip r:embed="rId3"/>
          <a:srcRect l="754"/>
          <a:stretch/>
        </p:blipFill>
        <p:spPr>
          <a:xfrm>
            <a:off x="422055" y="4525184"/>
            <a:ext cx="2628834" cy="2024124"/>
          </a:xfrm>
          <a:prstGeom prst="rect">
            <a:avLst/>
          </a:prstGeom>
        </p:spPr>
      </p:pic>
    </p:spTree>
    <p:extLst>
      <p:ext uri="{BB962C8B-B14F-4D97-AF65-F5344CB8AC3E}">
        <p14:creationId xmlns:p14="http://schemas.microsoft.com/office/powerpoint/2010/main" val="2702443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Example: Web Search</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3" name="Picture 2"/>
          <p:cNvPicPr>
            <a:picLocks noChangeAspect="1"/>
          </p:cNvPicPr>
          <p:nvPr/>
        </p:nvPicPr>
        <p:blipFill rotWithShape="1">
          <a:blip r:embed="rId2"/>
          <a:srcRect t="8668" b="4354"/>
          <a:stretch/>
        </p:blipFill>
        <p:spPr>
          <a:xfrm>
            <a:off x="77782" y="1555225"/>
            <a:ext cx="6444987" cy="5055082"/>
          </a:xfrm>
          <a:prstGeom prst="rect">
            <a:avLst/>
          </a:prstGeom>
        </p:spPr>
      </p:pic>
      <p:pic>
        <p:nvPicPr>
          <p:cNvPr id="5" name="Picture 2" descr="Image result for pałac kultury"/>
          <p:cNvPicPr>
            <a:picLocks noChangeAspect="1" noChangeArrowheads="1"/>
          </p:cNvPicPr>
          <p:nvPr/>
        </p:nvPicPr>
        <p:blipFill rotWithShape="1">
          <a:blip r:embed="rId3">
            <a:extLst>
              <a:ext uri="{28A0092B-C50C-407E-A947-70E740481C1C}">
                <a14:useLocalDpi xmlns:a14="http://schemas.microsoft.com/office/drawing/2010/main" val="0"/>
              </a:ext>
            </a:extLst>
          </a:blip>
          <a:srcRect l="22998" r="8715"/>
          <a:stretch/>
        </p:blipFill>
        <p:spPr bwMode="auto">
          <a:xfrm>
            <a:off x="6172495" y="2898159"/>
            <a:ext cx="2655196" cy="25882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4264555" y="1097095"/>
            <a:ext cx="4803208" cy="1079302"/>
          </a:xfrm>
          <a:prstGeom prst="rect">
            <a:avLst/>
          </a:prstGeom>
        </p:spPr>
      </p:pic>
    </p:spTree>
    <p:extLst>
      <p:ext uri="{BB962C8B-B14F-4D97-AF65-F5344CB8AC3E}">
        <p14:creationId xmlns:p14="http://schemas.microsoft.com/office/powerpoint/2010/main" val="1260718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Example:                             abstracts</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3" name="Picture 2" descr="Image result for pubm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3869" y="135284"/>
            <a:ext cx="1728457" cy="6150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4170" t="7700" r="6133" b="3840"/>
          <a:stretch/>
        </p:blipFill>
        <p:spPr>
          <a:xfrm>
            <a:off x="1680651" y="933604"/>
            <a:ext cx="7031989" cy="4490604"/>
          </a:xfrm>
          <a:prstGeom prst="rect">
            <a:avLst/>
          </a:prstGeom>
        </p:spPr>
      </p:pic>
      <p:pic>
        <p:nvPicPr>
          <p:cNvPr id="6" name="Picture 5"/>
          <p:cNvPicPr>
            <a:picLocks noChangeAspect="1"/>
          </p:cNvPicPr>
          <p:nvPr/>
        </p:nvPicPr>
        <p:blipFill>
          <a:blip r:embed="rId4"/>
          <a:stretch>
            <a:fillRect/>
          </a:stretch>
        </p:blipFill>
        <p:spPr>
          <a:xfrm>
            <a:off x="281503" y="3466093"/>
            <a:ext cx="3084387" cy="3341419"/>
          </a:xfrm>
          <a:prstGeom prst="rect">
            <a:avLst/>
          </a:prstGeom>
        </p:spPr>
      </p:pic>
    </p:spTree>
    <p:extLst>
      <p:ext uri="{BB962C8B-B14F-4D97-AF65-F5344CB8AC3E}">
        <p14:creationId xmlns:p14="http://schemas.microsoft.com/office/powerpoint/2010/main" val="4010122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learning in year 2000">
            <a:extLst>
              <a:ext uri="{FF2B5EF4-FFF2-40B4-BE49-F238E27FC236}">
                <a16:creationId xmlns:a16="http://schemas.microsoft.com/office/drawing/2014/main" xmlns="" id="{BC2C2982-1DFC-43C2-BD14-75DD541AE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 y="1325105"/>
            <a:ext cx="8979648" cy="499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163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age result for baby products ads">
            <a:extLst>
              <a:ext uri="{FF2B5EF4-FFF2-40B4-BE49-F238E27FC236}">
                <a16:creationId xmlns="" xmlns:a16="http://schemas.microsoft.com/office/drawing/2014/main" id="{00000000-0008-0000-0000-000002000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6863"/>
            <a:ext cx="3001692" cy="40956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dirty="0" smtClean="0">
                <a:solidFill>
                  <a:srgbClr val="04155C"/>
                </a:solidFill>
                <a:latin typeface="Arial" panose="020B0604020202020204" pitchFamily="34" charset="0"/>
                <a:ea typeface="Roboto Light" panose="02000000000000000000" pitchFamily="2" charset="0"/>
                <a:cs typeface="Arial" panose="020B0604020202020204" pitchFamily="34" charset="0"/>
              </a:rPr>
              <a:t>Example: advertizing effectiveness</a:t>
            </a:r>
            <a:endParaRPr lang="en-US" sz="2400" dirty="0">
              <a:solidFill>
                <a:srgbClr val="04155C"/>
              </a:solidFill>
              <a:latin typeface="Roboto Light" panose="02000000000000000000" pitchFamily="2" charset="0"/>
              <a:ea typeface="Roboto Light" panose="02000000000000000000" pitchFamily="2" charset="0"/>
            </a:endParaRPr>
          </a:p>
        </p:txBody>
      </p:sp>
      <p:graphicFrame>
        <p:nvGraphicFramePr>
          <p:cNvPr id="5" name="Chart 4">
            <a:extLst>
              <a:ext uri="{FF2B5EF4-FFF2-40B4-BE49-F238E27FC236}">
                <a16:creationId xmlns="" xmlns:a16="http://schemas.microsoft.com/office/drawing/2014/main" id="{00000000-0008-0000-0000-000004000000}"/>
              </a:ext>
            </a:extLst>
          </p:cNvPr>
          <p:cNvGraphicFramePr>
            <a:graphicFrameLocks/>
          </p:cNvGraphicFramePr>
          <p:nvPr>
            <p:extLst>
              <p:ext uri="{D42A27DB-BD31-4B8C-83A1-F6EECF244321}">
                <p14:modId xmlns:p14="http://schemas.microsoft.com/office/powerpoint/2010/main" val="500471743"/>
              </p:ext>
            </p:extLst>
          </p:nvPr>
        </p:nvGraphicFramePr>
        <p:xfrm>
          <a:off x="2322289" y="804168"/>
          <a:ext cx="6715125" cy="28384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2415121437"/>
              </p:ext>
            </p:extLst>
          </p:nvPr>
        </p:nvGraphicFramePr>
        <p:xfrm>
          <a:off x="3993693" y="4019550"/>
          <a:ext cx="4572000" cy="2838450"/>
        </p:xfrm>
        <a:graphic>
          <a:graphicData uri="http://schemas.openxmlformats.org/drawingml/2006/chart">
            <c:chart xmlns:c="http://schemas.openxmlformats.org/drawingml/2006/chart" xmlns:r="http://schemas.openxmlformats.org/officeDocument/2006/relationships" r:id="rId4"/>
          </a:graphicData>
        </a:graphic>
      </p:graphicFrame>
      <p:pic>
        <p:nvPicPr>
          <p:cNvPr id="9" name="Picture 8" descr="Image result for tesla ad slogan">
            <a:extLst>
              <a:ext uri="{FF2B5EF4-FFF2-40B4-BE49-F238E27FC236}">
                <a16:creationId xmlns="" xmlns:a16="http://schemas.microsoft.com/office/drawing/2014/main" id="{00000000-0008-0000-0100-00000200000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395" r="17102"/>
          <a:stretch/>
        </p:blipFill>
        <p:spPr bwMode="auto">
          <a:xfrm>
            <a:off x="1130798" y="4822139"/>
            <a:ext cx="2644607" cy="192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69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xmlns="" id="{F8EC2FE9-BF9D-4CD4-8BE2-6AD1EC3322C6}"/>
              </a:ext>
            </a:extLst>
          </p:cNvPr>
          <p:cNvSpPr>
            <a:spLocks noGrp="1"/>
          </p:cNvSpPr>
          <p:nvPr>
            <p:ph type="title"/>
          </p:nvPr>
        </p:nvSpPr>
        <p:spPr>
          <a:xfrm>
            <a:off x="628650" y="2107927"/>
            <a:ext cx="3469821" cy="1325563"/>
          </a:xfrm>
        </p:spPr>
        <p:txBody>
          <a:bodyPr>
            <a:normAutofit/>
          </a:bodyPr>
          <a:lstStyle/>
          <a:p>
            <a:r>
              <a:rPr lang="pl-PL" sz="2400" dirty="0"/>
              <a:t>dr inż. Karol Kulasiński</a:t>
            </a:r>
          </a:p>
        </p:txBody>
      </p:sp>
      <p:sp>
        <p:nvSpPr>
          <p:cNvPr id="3" name="Symbol zastępczy tekstu 2">
            <a:extLst>
              <a:ext uri="{FF2B5EF4-FFF2-40B4-BE49-F238E27FC236}">
                <a16:creationId xmlns:a16="http://schemas.microsoft.com/office/drawing/2014/main" xmlns="" id="{5FE61B6F-31D9-4017-8D4F-584D2A4B2DD9}"/>
              </a:ext>
            </a:extLst>
          </p:cNvPr>
          <p:cNvSpPr>
            <a:spLocks noGrp="1"/>
          </p:cNvSpPr>
          <p:nvPr>
            <p:ph type="body" sz="quarter" idx="13"/>
          </p:nvPr>
        </p:nvSpPr>
        <p:spPr/>
        <p:txBody>
          <a:bodyPr/>
          <a:lstStyle/>
          <a:p>
            <a:r>
              <a:rPr lang="pl-PL" dirty="0" smtClean="0"/>
              <a:t>karol.kulasinski@submind.ai</a:t>
            </a:r>
            <a:endParaRPr lang="pl-PL" dirty="0"/>
          </a:p>
        </p:txBody>
      </p:sp>
      <p:sp>
        <p:nvSpPr>
          <p:cNvPr id="5" name="TextBox 4">
            <a:extLst>
              <a:ext uri="{FF2B5EF4-FFF2-40B4-BE49-F238E27FC236}">
                <a16:creationId xmlns:a16="http://schemas.microsoft.com/office/drawing/2014/main" xmlns="" id="{FFA38D2C-FC45-46CB-854D-DCA0DE9CCF87}"/>
              </a:ext>
            </a:extLst>
          </p:cNvPr>
          <p:cNvSpPr txBox="1"/>
          <p:nvPr/>
        </p:nvSpPr>
        <p:spPr>
          <a:xfrm>
            <a:off x="628650" y="211974"/>
            <a:ext cx="3469821" cy="461665"/>
          </a:xfrm>
          <a:prstGeom prst="rect">
            <a:avLst/>
          </a:prstGeom>
          <a:noFill/>
        </p:spPr>
        <p:txBody>
          <a:bodyPr wrap="square" rtlCol="0">
            <a:spAutoFit/>
          </a:bodyPr>
          <a:lstStyle/>
          <a:p>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Kontakt</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6" name="Rectangle 5"/>
          <p:cNvSpPr/>
          <p:nvPr/>
        </p:nvSpPr>
        <p:spPr>
          <a:xfrm>
            <a:off x="628650" y="4064122"/>
            <a:ext cx="4572000" cy="646331"/>
          </a:xfrm>
          <a:prstGeom prst="rect">
            <a:avLst/>
          </a:prstGeom>
        </p:spPr>
        <p:txBody>
          <a:bodyPr>
            <a:spAutoFit/>
          </a:bodyPr>
          <a:lstStyle/>
          <a:p>
            <a:r>
              <a:rPr lang="en-US" dirty="0">
                <a:hlinkClick r:id="rId2"/>
              </a:rPr>
              <a:t>https://www.linkedin.com/in/karol-kulasinski-ph-d-979a5091/</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7046"/>
          <a:stretch/>
        </p:blipFill>
        <p:spPr>
          <a:xfrm>
            <a:off x="5842135" y="1015838"/>
            <a:ext cx="1788846" cy="1699313"/>
          </a:xfrm>
          <a:prstGeom prst="rect">
            <a:avLst/>
          </a:prstGeom>
        </p:spPr>
      </p:pic>
      <p:pic>
        <p:nvPicPr>
          <p:cNvPr id="8" name="Picture 7"/>
          <p:cNvPicPr>
            <a:picLocks noChangeAspect="1"/>
          </p:cNvPicPr>
          <p:nvPr/>
        </p:nvPicPr>
        <p:blipFill>
          <a:blip r:embed="rId4"/>
          <a:stretch>
            <a:fillRect/>
          </a:stretch>
        </p:blipFill>
        <p:spPr>
          <a:xfrm>
            <a:off x="5131579" y="3610436"/>
            <a:ext cx="3209958" cy="1227401"/>
          </a:xfrm>
          <a:prstGeom prst="rect">
            <a:avLst/>
          </a:prstGeom>
        </p:spPr>
      </p:pic>
      <p:sp>
        <p:nvSpPr>
          <p:cNvPr id="4" name="Rectangle 3"/>
          <p:cNvSpPr/>
          <p:nvPr/>
        </p:nvSpPr>
        <p:spPr>
          <a:xfrm>
            <a:off x="628650" y="5802750"/>
            <a:ext cx="6159227" cy="369332"/>
          </a:xfrm>
          <a:prstGeom prst="rect">
            <a:avLst/>
          </a:prstGeom>
        </p:spPr>
        <p:txBody>
          <a:bodyPr wrap="square">
            <a:spAutoFit/>
          </a:bodyPr>
          <a:lstStyle/>
          <a:p>
            <a:r>
              <a:rPr lang="en-US" dirty="0">
                <a:hlinkClick r:id="rId5"/>
              </a:rPr>
              <a:t>https://github.com/kulasinski/UW_wyklad_cwiczenia</a:t>
            </a:r>
            <a:endParaRPr lang="en-US" dirty="0"/>
          </a:p>
        </p:txBody>
      </p:sp>
    </p:spTree>
    <p:extLst>
      <p:ext uri="{BB962C8B-B14F-4D97-AF65-F5344CB8AC3E}">
        <p14:creationId xmlns:p14="http://schemas.microsoft.com/office/powerpoint/2010/main" val="2826828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Obraz 36">
            <a:extLst>
              <a:ext uri="{FF2B5EF4-FFF2-40B4-BE49-F238E27FC236}">
                <a16:creationId xmlns:a16="http://schemas.microsoft.com/office/drawing/2014/main" xmlns="" id="{7BE0377E-471A-47EA-91D7-BBD15911B9AB}"/>
              </a:ext>
            </a:extLst>
          </p:cNvPr>
          <p:cNvPicPr>
            <a:picLocks noChangeAspect="1"/>
          </p:cNvPicPr>
          <p:nvPr/>
        </p:nvPicPr>
        <p:blipFill>
          <a:blip r:embed="rId2"/>
          <a:stretch>
            <a:fillRect/>
          </a:stretch>
        </p:blipFill>
        <p:spPr>
          <a:xfrm>
            <a:off x="0" y="673639"/>
            <a:ext cx="3065862" cy="4282916"/>
          </a:xfrm>
          <a:prstGeom prst="rect">
            <a:avLst/>
          </a:prstGeom>
        </p:spPr>
      </p:pic>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NLP </a:t>
            </a:r>
            <a:r>
              <a:rPr lang="pl-PL" sz="2400" smtClean="0">
                <a:solidFill>
                  <a:srgbClr val="04155C"/>
                </a:solidFill>
                <a:latin typeface="Arial" panose="020B0604020202020204" pitchFamily="34" charset="0"/>
                <a:ea typeface="Roboto Light" panose="02000000000000000000" pitchFamily="2" charset="0"/>
                <a:cs typeface="Arial" panose="020B0604020202020204" pitchFamily="34" charset="0"/>
              </a:rPr>
              <a:t>trends</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42" name="Obraz 41">
            <a:extLst>
              <a:ext uri="{FF2B5EF4-FFF2-40B4-BE49-F238E27FC236}">
                <a16:creationId xmlns:a16="http://schemas.microsoft.com/office/drawing/2014/main" xmlns="" id="{7FF86339-2095-43A3-96DE-AB5B7725013E}"/>
              </a:ext>
            </a:extLst>
          </p:cNvPr>
          <p:cNvPicPr>
            <a:picLocks noChangeAspect="1"/>
          </p:cNvPicPr>
          <p:nvPr/>
        </p:nvPicPr>
        <p:blipFill>
          <a:blip r:embed="rId3"/>
          <a:stretch>
            <a:fillRect/>
          </a:stretch>
        </p:blipFill>
        <p:spPr>
          <a:xfrm>
            <a:off x="3164311" y="1157895"/>
            <a:ext cx="5750661" cy="2615391"/>
          </a:xfrm>
          <a:prstGeom prst="rect">
            <a:avLst/>
          </a:prstGeom>
        </p:spPr>
      </p:pic>
      <p:pic>
        <p:nvPicPr>
          <p:cNvPr id="2" name="Picture 1"/>
          <p:cNvPicPr>
            <a:picLocks noChangeAspect="1"/>
          </p:cNvPicPr>
          <p:nvPr/>
        </p:nvPicPr>
        <p:blipFill>
          <a:blip r:embed="rId4"/>
          <a:stretch>
            <a:fillRect/>
          </a:stretch>
        </p:blipFill>
        <p:spPr>
          <a:xfrm>
            <a:off x="61707" y="3881993"/>
            <a:ext cx="3944857" cy="2914363"/>
          </a:xfrm>
          <a:prstGeom prst="rect">
            <a:avLst/>
          </a:prstGeom>
        </p:spPr>
      </p:pic>
      <p:pic>
        <p:nvPicPr>
          <p:cNvPr id="3" name="Picture 2"/>
          <p:cNvPicPr>
            <a:picLocks noChangeAspect="1"/>
          </p:cNvPicPr>
          <p:nvPr/>
        </p:nvPicPr>
        <p:blipFill>
          <a:blip r:embed="rId5"/>
          <a:stretch>
            <a:fillRect/>
          </a:stretch>
        </p:blipFill>
        <p:spPr>
          <a:xfrm>
            <a:off x="4066298" y="3943637"/>
            <a:ext cx="4848674" cy="2914363"/>
          </a:xfrm>
          <a:prstGeom prst="rect">
            <a:avLst/>
          </a:prstGeom>
        </p:spPr>
      </p:pic>
    </p:spTree>
    <p:extLst>
      <p:ext uri="{BB962C8B-B14F-4D97-AF65-F5344CB8AC3E}">
        <p14:creationId xmlns:p14="http://schemas.microsoft.com/office/powerpoint/2010/main" val="4106262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NLP use cases</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2050" name="Picture 2" descr="Znalezione obrazy dla zapytania: nlp icon">
            <a:extLst>
              <a:ext uri="{FF2B5EF4-FFF2-40B4-BE49-F238E27FC236}">
                <a16:creationId xmlns:a16="http://schemas.microsoft.com/office/drawing/2014/main" xmlns="" id="{3B87A6B1-643C-4784-86ED-E3BA2692F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4390" y="2975555"/>
            <a:ext cx="3183777" cy="1687512"/>
          </a:xfrm>
          <a:prstGeom prst="rect">
            <a:avLst/>
          </a:prstGeom>
          <a:noFill/>
          <a:extLst>
            <a:ext uri="{909E8E84-426E-40DD-AFC4-6F175D3DCCD1}">
              <a14:hiddenFill xmlns:a14="http://schemas.microsoft.com/office/drawing/2010/main">
                <a:solidFill>
                  <a:srgbClr val="FFFFFF"/>
                </a:solidFill>
              </a14:hiddenFill>
            </a:ext>
          </a:extLst>
        </p:spPr>
      </p:pic>
      <p:sp>
        <p:nvSpPr>
          <p:cNvPr id="5" name="Prostokąt 4">
            <a:extLst>
              <a:ext uri="{FF2B5EF4-FFF2-40B4-BE49-F238E27FC236}">
                <a16:creationId xmlns:a16="http://schemas.microsoft.com/office/drawing/2014/main" xmlns="" id="{140DFD20-5615-4ED2-BD96-7C392BE4F1A1}"/>
              </a:ext>
            </a:extLst>
          </p:cNvPr>
          <p:cNvSpPr/>
          <p:nvPr/>
        </p:nvSpPr>
        <p:spPr>
          <a:xfrm>
            <a:off x="298109" y="2846589"/>
            <a:ext cx="2393604" cy="307777"/>
          </a:xfrm>
          <a:prstGeom prst="rect">
            <a:avLst/>
          </a:prstGeom>
        </p:spPr>
        <p:txBody>
          <a:bodyPr wrap="none">
            <a:spAutoFit/>
          </a:bodyPr>
          <a:lstStyle/>
          <a:p>
            <a:r>
              <a:rPr lang="pl-PL" sz="1400">
                <a:solidFill>
                  <a:srgbClr val="04155C"/>
                </a:solidFill>
              </a:rPr>
              <a:t>reditworthiness assessment</a:t>
            </a:r>
          </a:p>
        </p:txBody>
      </p:sp>
      <p:sp>
        <p:nvSpPr>
          <p:cNvPr id="11" name="Prostokąt 10">
            <a:extLst>
              <a:ext uri="{FF2B5EF4-FFF2-40B4-BE49-F238E27FC236}">
                <a16:creationId xmlns:a16="http://schemas.microsoft.com/office/drawing/2014/main" xmlns="" id="{C7A76F45-2AFD-4A17-838C-2FAE61A53CFB}"/>
              </a:ext>
            </a:extLst>
          </p:cNvPr>
          <p:cNvSpPr/>
          <p:nvPr/>
        </p:nvSpPr>
        <p:spPr>
          <a:xfrm>
            <a:off x="616837" y="3342432"/>
            <a:ext cx="1935145" cy="307777"/>
          </a:xfrm>
          <a:prstGeom prst="rect">
            <a:avLst/>
          </a:prstGeom>
        </p:spPr>
        <p:txBody>
          <a:bodyPr wrap="none">
            <a:spAutoFit/>
          </a:bodyPr>
          <a:lstStyle/>
          <a:p>
            <a:r>
              <a:rPr lang="pl-PL" sz="1400">
                <a:solidFill>
                  <a:srgbClr val="04155C"/>
                </a:solidFill>
              </a:rPr>
              <a:t>hate speech detection</a:t>
            </a:r>
          </a:p>
        </p:txBody>
      </p:sp>
      <p:sp>
        <p:nvSpPr>
          <p:cNvPr id="12" name="Prostokąt 11">
            <a:extLst>
              <a:ext uri="{FF2B5EF4-FFF2-40B4-BE49-F238E27FC236}">
                <a16:creationId xmlns:a16="http://schemas.microsoft.com/office/drawing/2014/main" xmlns="" id="{4E204123-D262-4E61-8B19-04076F2DC36D}"/>
              </a:ext>
            </a:extLst>
          </p:cNvPr>
          <p:cNvSpPr/>
          <p:nvPr/>
        </p:nvSpPr>
        <p:spPr>
          <a:xfrm>
            <a:off x="3083336" y="4823485"/>
            <a:ext cx="1736373" cy="307777"/>
          </a:xfrm>
          <a:prstGeom prst="rect">
            <a:avLst/>
          </a:prstGeom>
        </p:spPr>
        <p:txBody>
          <a:bodyPr wrap="none">
            <a:spAutoFit/>
          </a:bodyPr>
          <a:lstStyle/>
          <a:p>
            <a:r>
              <a:rPr lang="pl-PL" sz="1400">
                <a:solidFill>
                  <a:srgbClr val="04155C"/>
                </a:solidFill>
              </a:rPr>
              <a:t>machine translation</a:t>
            </a:r>
          </a:p>
        </p:txBody>
      </p:sp>
      <p:sp>
        <p:nvSpPr>
          <p:cNvPr id="13" name="Prostokąt 12">
            <a:extLst>
              <a:ext uri="{FF2B5EF4-FFF2-40B4-BE49-F238E27FC236}">
                <a16:creationId xmlns:a16="http://schemas.microsoft.com/office/drawing/2014/main" xmlns="" id="{0ECAC3F2-CE69-4A8C-A959-BB56F317D5CF}"/>
              </a:ext>
            </a:extLst>
          </p:cNvPr>
          <p:cNvSpPr/>
          <p:nvPr/>
        </p:nvSpPr>
        <p:spPr>
          <a:xfrm>
            <a:off x="5066315" y="4808245"/>
            <a:ext cx="861133" cy="307777"/>
          </a:xfrm>
          <a:prstGeom prst="rect">
            <a:avLst/>
          </a:prstGeom>
        </p:spPr>
        <p:txBody>
          <a:bodyPr wrap="none">
            <a:spAutoFit/>
          </a:bodyPr>
          <a:lstStyle/>
          <a:p>
            <a:r>
              <a:rPr lang="pl-PL" sz="1400">
                <a:solidFill>
                  <a:srgbClr val="04155C"/>
                </a:solidFill>
              </a:rPr>
              <a:t>chatbots</a:t>
            </a:r>
          </a:p>
        </p:txBody>
      </p:sp>
      <p:sp>
        <p:nvSpPr>
          <p:cNvPr id="14" name="Prostokąt 13">
            <a:extLst>
              <a:ext uri="{FF2B5EF4-FFF2-40B4-BE49-F238E27FC236}">
                <a16:creationId xmlns:a16="http://schemas.microsoft.com/office/drawing/2014/main" xmlns="" id="{ABF07B9B-FE0C-4F22-BA5F-C9A203FD99C2}"/>
              </a:ext>
            </a:extLst>
          </p:cNvPr>
          <p:cNvSpPr/>
          <p:nvPr/>
        </p:nvSpPr>
        <p:spPr>
          <a:xfrm>
            <a:off x="6288167" y="4461969"/>
            <a:ext cx="1657826" cy="307777"/>
          </a:xfrm>
          <a:prstGeom prst="rect">
            <a:avLst/>
          </a:prstGeom>
        </p:spPr>
        <p:txBody>
          <a:bodyPr wrap="none">
            <a:spAutoFit/>
          </a:bodyPr>
          <a:lstStyle/>
          <a:p>
            <a:r>
              <a:rPr lang="pl-PL" sz="1400" smtClean="0">
                <a:solidFill>
                  <a:srgbClr val="04155C"/>
                </a:solidFill>
              </a:rPr>
              <a:t>sentiment </a:t>
            </a:r>
            <a:r>
              <a:rPr lang="pl-PL" sz="1400">
                <a:solidFill>
                  <a:srgbClr val="04155C"/>
                </a:solidFill>
              </a:rPr>
              <a:t>analysis</a:t>
            </a:r>
          </a:p>
        </p:txBody>
      </p:sp>
      <p:sp>
        <p:nvSpPr>
          <p:cNvPr id="15" name="Prostokąt 14">
            <a:extLst>
              <a:ext uri="{FF2B5EF4-FFF2-40B4-BE49-F238E27FC236}">
                <a16:creationId xmlns:a16="http://schemas.microsoft.com/office/drawing/2014/main" xmlns="" id="{D33A40CC-5EF8-4722-A24A-CD3D4A978F4D}"/>
              </a:ext>
            </a:extLst>
          </p:cNvPr>
          <p:cNvSpPr/>
          <p:nvPr/>
        </p:nvSpPr>
        <p:spPr>
          <a:xfrm>
            <a:off x="7044680" y="3665422"/>
            <a:ext cx="1079142" cy="307777"/>
          </a:xfrm>
          <a:prstGeom prst="rect">
            <a:avLst/>
          </a:prstGeom>
        </p:spPr>
        <p:txBody>
          <a:bodyPr wrap="none">
            <a:spAutoFit/>
          </a:bodyPr>
          <a:lstStyle/>
          <a:p>
            <a:r>
              <a:rPr lang="pl-PL" sz="1400">
                <a:solidFill>
                  <a:srgbClr val="04155C"/>
                </a:solidFill>
              </a:rPr>
              <a:t>recruitment</a:t>
            </a:r>
          </a:p>
        </p:txBody>
      </p:sp>
      <p:sp>
        <p:nvSpPr>
          <p:cNvPr id="16" name="Prostokąt 15">
            <a:extLst>
              <a:ext uri="{FF2B5EF4-FFF2-40B4-BE49-F238E27FC236}">
                <a16:creationId xmlns:a16="http://schemas.microsoft.com/office/drawing/2014/main" xmlns="" id="{F7E66BC0-17B0-488C-83DD-FB172DF2F780}"/>
              </a:ext>
            </a:extLst>
          </p:cNvPr>
          <p:cNvSpPr/>
          <p:nvPr/>
        </p:nvSpPr>
        <p:spPr>
          <a:xfrm>
            <a:off x="6533963" y="3172317"/>
            <a:ext cx="1050288" cy="307777"/>
          </a:xfrm>
          <a:prstGeom prst="rect">
            <a:avLst/>
          </a:prstGeom>
        </p:spPr>
        <p:txBody>
          <a:bodyPr wrap="none">
            <a:spAutoFit/>
          </a:bodyPr>
          <a:lstStyle/>
          <a:p>
            <a:r>
              <a:rPr lang="pl-PL" sz="1400">
                <a:solidFill>
                  <a:srgbClr val="04155C"/>
                </a:solidFill>
              </a:rPr>
              <a:t>advertising</a:t>
            </a:r>
          </a:p>
        </p:txBody>
      </p:sp>
      <p:sp>
        <p:nvSpPr>
          <p:cNvPr id="17" name="Prostokąt 16">
            <a:extLst>
              <a:ext uri="{FF2B5EF4-FFF2-40B4-BE49-F238E27FC236}">
                <a16:creationId xmlns:a16="http://schemas.microsoft.com/office/drawing/2014/main" xmlns="" id="{18202997-78D3-448A-8D26-AF36A395AFA7}"/>
              </a:ext>
            </a:extLst>
          </p:cNvPr>
          <p:cNvSpPr/>
          <p:nvPr/>
        </p:nvSpPr>
        <p:spPr>
          <a:xfrm>
            <a:off x="5066315" y="2662427"/>
            <a:ext cx="1677062" cy="307777"/>
          </a:xfrm>
          <a:prstGeom prst="rect">
            <a:avLst/>
          </a:prstGeom>
        </p:spPr>
        <p:txBody>
          <a:bodyPr wrap="none">
            <a:spAutoFit/>
          </a:bodyPr>
          <a:lstStyle/>
          <a:p>
            <a:r>
              <a:rPr lang="pl-PL" sz="1400">
                <a:solidFill>
                  <a:srgbClr val="04155C"/>
                </a:solidFill>
              </a:rPr>
              <a:t>market intelligence</a:t>
            </a:r>
          </a:p>
        </p:txBody>
      </p:sp>
      <p:sp>
        <p:nvSpPr>
          <p:cNvPr id="18" name="Prostokąt 17">
            <a:extLst>
              <a:ext uri="{FF2B5EF4-FFF2-40B4-BE49-F238E27FC236}">
                <a16:creationId xmlns:a16="http://schemas.microsoft.com/office/drawing/2014/main" xmlns="" id="{74E955FC-D639-4348-BBE8-CC2E1B0D9E63}"/>
              </a:ext>
            </a:extLst>
          </p:cNvPr>
          <p:cNvSpPr/>
          <p:nvPr/>
        </p:nvSpPr>
        <p:spPr>
          <a:xfrm>
            <a:off x="3835145" y="2368711"/>
            <a:ext cx="1019831" cy="307777"/>
          </a:xfrm>
          <a:prstGeom prst="rect">
            <a:avLst/>
          </a:prstGeom>
        </p:spPr>
        <p:txBody>
          <a:bodyPr wrap="none">
            <a:spAutoFit/>
          </a:bodyPr>
          <a:lstStyle/>
          <a:p>
            <a:r>
              <a:rPr lang="pl-PL" sz="1400">
                <a:solidFill>
                  <a:srgbClr val="04155C"/>
                </a:solidFill>
              </a:rPr>
              <a:t>healthcare</a:t>
            </a:r>
          </a:p>
        </p:txBody>
      </p:sp>
      <p:cxnSp>
        <p:nvCxnSpPr>
          <p:cNvPr id="20" name="Łącznik prosty ze strzałką 19">
            <a:extLst>
              <a:ext uri="{FF2B5EF4-FFF2-40B4-BE49-F238E27FC236}">
                <a16:creationId xmlns:a16="http://schemas.microsoft.com/office/drawing/2014/main" xmlns="" id="{B87CC7E1-98FC-46D2-B218-2EA268BB1ECA}"/>
              </a:ext>
            </a:extLst>
          </p:cNvPr>
          <p:cNvCxnSpPr/>
          <p:nvPr/>
        </p:nvCxnSpPr>
        <p:spPr>
          <a:xfrm flipH="1">
            <a:off x="5668408" y="3000477"/>
            <a:ext cx="236438" cy="193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Łącznik prosty ze strzałką 21">
            <a:extLst>
              <a:ext uri="{FF2B5EF4-FFF2-40B4-BE49-F238E27FC236}">
                <a16:creationId xmlns:a16="http://schemas.microsoft.com/office/drawing/2014/main" xmlns="" id="{DAB766C3-A05F-4528-90FE-1507D779C019}"/>
              </a:ext>
            </a:extLst>
          </p:cNvPr>
          <p:cNvCxnSpPr>
            <a:cxnSpLocks/>
            <a:stCxn id="11" idx="3"/>
          </p:cNvCxnSpPr>
          <p:nvPr/>
        </p:nvCxnSpPr>
        <p:spPr>
          <a:xfrm>
            <a:off x="2551982" y="3496321"/>
            <a:ext cx="552408" cy="15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Łącznik prosty ze strzałką 23">
            <a:extLst>
              <a:ext uri="{FF2B5EF4-FFF2-40B4-BE49-F238E27FC236}">
                <a16:creationId xmlns:a16="http://schemas.microsoft.com/office/drawing/2014/main" xmlns="" id="{3B341D3A-3789-4C07-A7CD-65D69A907620}"/>
              </a:ext>
            </a:extLst>
          </p:cNvPr>
          <p:cNvCxnSpPr>
            <a:cxnSpLocks/>
          </p:cNvCxnSpPr>
          <p:nvPr/>
        </p:nvCxnSpPr>
        <p:spPr>
          <a:xfrm flipV="1">
            <a:off x="4449208" y="4548589"/>
            <a:ext cx="0" cy="259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Łącznik prosty ze strzałką 25">
            <a:extLst>
              <a:ext uri="{FF2B5EF4-FFF2-40B4-BE49-F238E27FC236}">
                <a16:creationId xmlns:a16="http://schemas.microsoft.com/office/drawing/2014/main" xmlns="" id="{ABB93D20-96A6-4354-863D-5DD263774426}"/>
              </a:ext>
            </a:extLst>
          </p:cNvPr>
          <p:cNvCxnSpPr>
            <a:stCxn id="13" idx="0"/>
          </p:cNvCxnSpPr>
          <p:nvPr/>
        </p:nvCxnSpPr>
        <p:spPr>
          <a:xfrm flipH="1" flipV="1">
            <a:off x="5343288" y="4523667"/>
            <a:ext cx="153594" cy="28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Łącznik prosty ze strzałką 27">
            <a:extLst>
              <a:ext uri="{FF2B5EF4-FFF2-40B4-BE49-F238E27FC236}">
                <a16:creationId xmlns:a16="http://schemas.microsoft.com/office/drawing/2014/main" xmlns="" id="{CFB6EEA4-FE0F-47D0-B97A-50EDFAF900AF}"/>
              </a:ext>
            </a:extLst>
          </p:cNvPr>
          <p:cNvCxnSpPr/>
          <p:nvPr/>
        </p:nvCxnSpPr>
        <p:spPr>
          <a:xfrm flipH="1" flipV="1">
            <a:off x="6042371" y="4287146"/>
            <a:ext cx="245796" cy="17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Łącznik prosty ze strzałką 29">
            <a:extLst>
              <a:ext uri="{FF2B5EF4-FFF2-40B4-BE49-F238E27FC236}">
                <a16:creationId xmlns:a16="http://schemas.microsoft.com/office/drawing/2014/main" xmlns="" id="{2331BB70-0078-4010-9E82-3690D9996E8E}"/>
              </a:ext>
            </a:extLst>
          </p:cNvPr>
          <p:cNvCxnSpPr>
            <a:cxnSpLocks/>
            <a:stCxn id="15" idx="1"/>
          </p:cNvCxnSpPr>
          <p:nvPr/>
        </p:nvCxnSpPr>
        <p:spPr>
          <a:xfrm flipH="1">
            <a:off x="6504008" y="3819311"/>
            <a:ext cx="540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Łącznik prosty ze strzałką 31">
            <a:extLst>
              <a:ext uri="{FF2B5EF4-FFF2-40B4-BE49-F238E27FC236}">
                <a16:creationId xmlns:a16="http://schemas.microsoft.com/office/drawing/2014/main" xmlns="" id="{CDDD5CEB-77F7-4E69-9951-33EBD872286E}"/>
              </a:ext>
            </a:extLst>
          </p:cNvPr>
          <p:cNvCxnSpPr>
            <a:stCxn id="18" idx="2"/>
          </p:cNvCxnSpPr>
          <p:nvPr/>
        </p:nvCxnSpPr>
        <p:spPr>
          <a:xfrm>
            <a:off x="4345061" y="2676488"/>
            <a:ext cx="104147" cy="323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Łącznik prosty ze strzałką 33">
            <a:extLst>
              <a:ext uri="{FF2B5EF4-FFF2-40B4-BE49-F238E27FC236}">
                <a16:creationId xmlns:a16="http://schemas.microsoft.com/office/drawing/2014/main" xmlns="" id="{86E53820-91A3-430A-A097-353C517BA448}"/>
              </a:ext>
            </a:extLst>
          </p:cNvPr>
          <p:cNvCxnSpPr>
            <a:stCxn id="16" idx="1"/>
          </p:cNvCxnSpPr>
          <p:nvPr/>
        </p:nvCxnSpPr>
        <p:spPr>
          <a:xfrm flipH="1">
            <a:off x="6120685" y="3326206"/>
            <a:ext cx="413278" cy="77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5" idx="3"/>
          </p:cNvCxnSpPr>
          <p:nvPr/>
        </p:nvCxnSpPr>
        <p:spPr>
          <a:xfrm>
            <a:off x="2691713" y="3000478"/>
            <a:ext cx="550761" cy="171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73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NLP pipeline</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25" name="Picture 2">
            <a:extLst>
              <a:ext uri="{FF2B5EF4-FFF2-40B4-BE49-F238E27FC236}">
                <a16:creationId xmlns:a16="http://schemas.microsoft.com/office/drawing/2014/main" xmlns="" id="{FABAADC3-6D66-47B8-9F9E-504419C2E6CA}"/>
              </a:ext>
            </a:extLst>
          </p:cNvPr>
          <p:cNvPicPr>
            <a:picLocks noChangeAspect="1"/>
          </p:cNvPicPr>
          <p:nvPr/>
        </p:nvPicPr>
        <p:blipFill>
          <a:blip r:embed="rId2"/>
          <a:stretch>
            <a:fillRect/>
          </a:stretch>
        </p:blipFill>
        <p:spPr>
          <a:xfrm>
            <a:off x="1666240" y="2721459"/>
            <a:ext cx="6085840" cy="1415082"/>
          </a:xfrm>
          <a:prstGeom prst="rect">
            <a:avLst/>
          </a:prstGeom>
        </p:spPr>
      </p:pic>
      <p:sp>
        <p:nvSpPr>
          <p:cNvPr id="27" name="Rectangle 3">
            <a:extLst>
              <a:ext uri="{FF2B5EF4-FFF2-40B4-BE49-F238E27FC236}">
                <a16:creationId xmlns:a16="http://schemas.microsoft.com/office/drawing/2014/main" xmlns="" id="{35A5ABFB-12DD-4351-9D4C-03259286866D}"/>
              </a:ext>
            </a:extLst>
          </p:cNvPr>
          <p:cNvSpPr/>
          <p:nvPr/>
        </p:nvSpPr>
        <p:spPr>
          <a:xfrm>
            <a:off x="2917098" y="6419004"/>
            <a:ext cx="3584123" cy="307777"/>
          </a:xfrm>
          <a:prstGeom prst="rect">
            <a:avLst/>
          </a:prstGeom>
        </p:spPr>
        <p:txBody>
          <a:bodyPr wrap="none">
            <a:spAutoFit/>
          </a:bodyPr>
          <a:lstStyle/>
          <a:p>
            <a:r>
              <a:rPr lang="en-US" sz="1400" dirty="0">
                <a:hlinkClick r:id="rId3"/>
              </a:rPr>
              <a:t>https://spacy.io/usage/spacy-10</a:t>
            </a:r>
            <a:r>
              <a:rPr lang="pl-PL" sz="1400" dirty="0">
                <a:hlinkClick r:id="rId3"/>
              </a:rPr>
              <a:t>1#pipelines</a:t>
            </a:r>
            <a:endParaRPr lang="en-US" sz="1400" dirty="0"/>
          </a:p>
        </p:txBody>
      </p:sp>
      <p:sp>
        <p:nvSpPr>
          <p:cNvPr id="29" name="Prostokąt 28">
            <a:extLst>
              <a:ext uri="{FF2B5EF4-FFF2-40B4-BE49-F238E27FC236}">
                <a16:creationId xmlns:a16="http://schemas.microsoft.com/office/drawing/2014/main" xmlns="" id="{633C82D3-17E3-4F9F-9DF2-8001F98BD092}"/>
              </a:ext>
            </a:extLst>
          </p:cNvPr>
          <p:cNvSpPr/>
          <p:nvPr/>
        </p:nvSpPr>
        <p:spPr>
          <a:xfrm>
            <a:off x="2303107" y="1281113"/>
            <a:ext cx="1021433" cy="307777"/>
          </a:xfrm>
          <a:prstGeom prst="rect">
            <a:avLst/>
          </a:prstGeom>
        </p:spPr>
        <p:txBody>
          <a:bodyPr wrap="none">
            <a:spAutoFit/>
          </a:bodyPr>
          <a:lstStyle/>
          <a:p>
            <a:r>
              <a:rPr lang="pl-PL" sz="1400">
                <a:solidFill>
                  <a:srgbClr val="04155C"/>
                </a:solidFill>
              </a:rPr>
              <a:t>Data Base</a:t>
            </a:r>
          </a:p>
        </p:txBody>
      </p:sp>
      <p:sp>
        <p:nvSpPr>
          <p:cNvPr id="31" name="Prostokąt 30">
            <a:extLst>
              <a:ext uri="{FF2B5EF4-FFF2-40B4-BE49-F238E27FC236}">
                <a16:creationId xmlns:a16="http://schemas.microsoft.com/office/drawing/2014/main" xmlns="" id="{AC706ABC-7CF0-4BB0-8A4A-32EA53F7B221}"/>
              </a:ext>
            </a:extLst>
          </p:cNvPr>
          <p:cNvSpPr/>
          <p:nvPr/>
        </p:nvSpPr>
        <p:spPr>
          <a:xfrm>
            <a:off x="696577" y="1281113"/>
            <a:ext cx="1606530" cy="307777"/>
          </a:xfrm>
          <a:prstGeom prst="rect">
            <a:avLst/>
          </a:prstGeom>
        </p:spPr>
        <p:txBody>
          <a:bodyPr wrap="none">
            <a:spAutoFit/>
          </a:bodyPr>
          <a:lstStyle/>
          <a:p>
            <a:r>
              <a:rPr lang="pl-PL" sz="1400">
                <a:solidFill>
                  <a:srgbClr val="04155C"/>
                </a:solidFill>
              </a:rPr>
              <a:t>web-scraped data</a:t>
            </a:r>
          </a:p>
        </p:txBody>
      </p:sp>
      <p:sp>
        <p:nvSpPr>
          <p:cNvPr id="33" name="Prostokąt 32">
            <a:extLst>
              <a:ext uri="{FF2B5EF4-FFF2-40B4-BE49-F238E27FC236}">
                <a16:creationId xmlns:a16="http://schemas.microsoft.com/office/drawing/2014/main" xmlns="" id="{61CB9B0E-E1C3-482E-9398-2522BFC3DAB6}"/>
              </a:ext>
            </a:extLst>
          </p:cNvPr>
          <p:cNvSpPr/>
          <p:nvPr/>
        </p:nvSpPr>
        <p:spPr>
          <a:xfrm>
            <a:off x="3324540" y="1281113"/>
            <a:ext cx="1568058" cy="307777"/>
          </a:xfrm>
          <a:prstGeom prst="rect">
            <a:avLst/>
          </a:prstGeom>
        </p:spPr>
        <p:txBody>
          <a:bodyPr wrap="none">
            <a:spAutoFit/>
          </a:bodyPr>
          <a:lstStyle/>
          <a:p>
            <a:r>
              <a:rPr lang="pl-PL" sz="1400">
                <a:solidFill>
                  <a:srgbClr val="04155C"/>
                </a:solidFill>
              </a:rPr>
              <a:t>books/articles/etc</a:t>
            </a:r>
          </a:p>
        </p:txBody>
      </p:sp>
      <p:sp>
        <p:nvSpPr>
          <p:cNvPr id="35" name="Prostokąt 34">
            <a:extLst>
              <a:ext uri="{FF2B5EF4-FFF2-40B4-BE49-F238E27FC236}">
                <a16:creationId xmlns:a16="http://schemas.microsoft.com/office/drawing/2014/main" xmlns="" id="{5D2DBFCB-60F7-4914-9A47-24103E4E6E1B}"/>
              </a:ext>
            </a:extLst>
          </p:cNvPr>
          <p:cNvSpPr/>
          <p:nvPr/>
        </p:nvSpPr>
        <p:spPr>
          <a:xfrm>
            <a:off x="5018977" y="1281112"/>
            <a:ext cx="1377300" cy="307777"/>
          </a:xfrm>
          <a:prstGeom prst="rect">
            <a:avLst/>
          </a:prstGeom>
        </p:spPr>
        <p:txBody>
          <a:bodyPr wrap="none">
            <a:spAutoFit/>
          </a:bodyPr>
          <a:lstStyle/>
          <a:p>
            <a:r>
              <a:rPr lang="pl-PL" sz="1400">
                <a:solidFill>
                  <a:srgbClr val="04155C"/>
                </a:solidFill>
              </a:rPr>
              <a:t>structured data</a:t>
            </a:r>
          </a:p>
        </p:txBody>
      </p:sp>
      <p:sp>
        <p:nvSpPr>
          <p:cNvPr id="36" name="Prostokąt 35">
            <a:extLst>
              <a:ext uri="{FF2B5EF4-FFF2-40B4-BE49-F238E27FC236}">
                <a16:creationId xmlns:a16="http://schemas.microsoft.com/office/drawing/2014/main" xmlns="" id="{71898AF8-D83A-452F-99E6-4BC13105A0A1}"/>
              </a:ext>
            </a:extLst>
          </p:cNvPr>
          <p:cNvSpPr/>
          <p:nvPr/>
        </p:nvSpPr>
        <p:spPr>
          <a:xfrm>
            <a:off x="6522657" y="1281112"/>
            <a:ext cx="612668" cy="307777"/>
          </a:xfrm>
          <a:prstGeom prst="rect">
            <a:avLst/>
          </a:prstGeom>
        </p:spPr>
        <p:txBody>
          <a:bodyPr wrap="none">
            <a:spAutoFit/>
          </a:bodyPr>
          <a:lstStyle/>
          <a:p>
            <a:r>
              <a:rPr lang="pl-PL" sz="1400">
                <a:solidFill>
                  <a:srgbClr val="04155C"/>
                </a:solidFill>
              </a:rPr>
              <a:t>script</a:t>
            </a:r>
          </a:p>
        </p:txBody>
      </p:sp>
      <p:sp>
        <p:nvSpPr>
          <p:cNvPr id="38" name="Prostokąt 37">
            <a:extLst>
              <a:ext uri="{FF2B5EF4-FFF2-40B4-BE49-F238E27FC236}">
                <a16:creationId xmlns:a16="http://schemas.microsoft.com/office/drawing/2014/main" xmlns="" id="{6803C0C8-A818-4FE7-9EDC-6AA94F06EDF3}"/>
              </a:ext>
            </a:extLst>
          </p:cNvPr>
          <p:cNvSpPr/>
          <p:nvPr/>
        </p:nvSpPr>
        <p:spPr>
          <a:xfrm>
            <a:off x="6441377" y="673639"/>
            <a:ext cx="761747" cy="307777"/>
          </a:xfrm>
          <a:prstGeom prst="rect">
            <a:avLst/>
          </a:prstGeom>
        </p:spPr>
        <p:txBody>
          <a:bodyPr wrap="none">
            <a:spAutoFit/>
          </a:bodyPr>
          <a:lstStyle/>
          <a:p>
            <a:r>
              <a:rPr lang="pl-PL" sz="1400">
                <a:solidFill>
                  <a:srgbClr val="04155C"/>
                </a:solidFill>
              </a:rPr>
              <a:t>speech</a:t>
            </a:r>
          </a:p>
        </p:txBody>
      </p:sp>
      <p:cxnSp>
        <p:nvCxnSpPr>
          <p:cNvPr id="39" name="Łącznik prosty ze strzałką 38">
            <a:extLst>
              <a:ext uri="{FF2B5EF4-FFF2-40B4-BE49-F238E27FC236}">
                <a16:creationId xmlns:a16="http://schemas.microsoft.com/office/drawing/2014/main" xmlns="" id="{47089F6B-F144-4193-96ED-32DD8182A802}"/>
              </a:ext>
            </a:extLst>
          </p:cNvPr>
          <p:cNvCxnSpPr>
            <a:cxnSpLocks/>
          </p:cNvCxnSpPr>
          <p:nvPr/>
        </p:nvCxnSpPr>
        <p:spPr>
          <a:xfrm>
            <a:off x="6828991" y="1045344"/>
            <a:ext cx="0" cy="194579"/>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sp>
        <p:nvSpPr>
          <p:cNvPr id="40" name="Prostokąt 39">
            <a:extLst>
              <a:ext uri="{FF2B5EF4-FFF2-40B4-BE49-F238E27FC236}">
                <a16:creationId xmlns:a16="http://schemas.microsoft.com/office/drawing/2014/main" xmlns="" id="{97A4EA1D-2744-49CE-AB96-E0204F2BEEF8}"/>
              </a:ext>
            </a:extLst>
          </p:cNvPr>
          <p:cNvSpPr/>
          <p:nvPr/>
        </p:nvSpPr>
        <p:spPr>
          <a:xfrm>
            <a:off x="2917098" y="2184783"/>
            <a:ext cx="851515" cy="307777"/>
          </a:xfrm>
          <a:prstGeom prst="rect">
            <a:avLst/>
          </a:prstGeom>
        </p:spPr>
        <p:txBody>
          <a:bodyPr wrap="none">
            <a:spAutoFit/>
          </a:bodyPr>
          <a:lstStyle/>
          <a:p>
            <a:r>
              <a:rPr lang="pl-PL" sz="1400">
                <a:solidFill>
                  <a:srgbClr val="04155C"/>
                </a:solidFill>
              </a:rPr>
              <a:t>cleaning</a:t>
            </a:r>
          </a:p>
        </p:txBody>
      </p:sp>
      <p:cxnSp>
        <p:nvCxnSpPr>
          <p:cNvPr id="41" name="Łącznik prosty ze strzałką 40">
            <a:extLst>
              <a:ext uri="{FF2B5EF4-FFF2-40B4-BE49-F238E27FC236}">
                <a16:creationId xmlns:a16="http://schemas.microsoft.com/office/drawing/2014/main" xmlns="" id="{6AAD4FE9-7F09-4BAC-8D64-5E701C3B7CFB}"/>
              </a:ext>
            </a:extLst>
          </p:cNvPr>
          <p:cNvCxnSpPr>
            <a:cxnSpLocks/>
            <a:stCxn id="31" idx="2"/>
            <a:endCxn id="40" idx="0"/>
          </p:cNvCxnSpPr>
          <p:nvPr/>
        </p:nvCxnSpPr>
        <p:spPr>
          <a:xfrm>
            <a:off x="1499842" y="1588890"/>
            <a:ext cx="1843014" cy="595893"/>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Łącznik prosty ze strzałką 42">
            <a:extLst>
              <a:ext uri="{FF2B5EF4-FFF2-40B4-BE49-F238E27FC236}">
                <a16:creationId xmlns:a16="http://schemas.microsoft.com/office/drawing/2014/main" xmlns="" id="{D0166567-BDBD-4CDA-AF17-90BB61340E7D}"/>
              </a:ext>
            </a:extLst>
          </p:cNvPr>
          <p:cNvCxnSpPr>
            <a:cxnSpLocks/>
            <a:stCxn id="29" idx="2"/>
            <a:endCxn id="40" idx="0"/>
          </p:cNvCxnSpPr>
          <p:nvPr/>
        </p:nvCxnSpPr>
        <p:spPr>
          <a:xfrm>
            <a:off x="2813824" y="1588890"/>
            <a:ext cx="529032" cy="595893"/>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44" name="Łącznik prosty ze strzałką 43">
            <a:extLst>
              <a:ext uri="{FF2B5EF4-FFF2-40B4-BE49-F238E27FC236}">
                <a16:creationId xmlns:a16="http://schemas.microsoft.com/office/drawing/2014/main" xmlns="" id="{06A96DF2-19F4-4C08-87D9-C55319CBDE03}"/>
              </a:ext>
            </a:extLst>
          </p:cNvPr>
          <p:cNvCxnSpPr>
            <a:cxnSpLocks/>
            <a:stCxn id="33" idx="2"/>
            <a:endCxn id="40" idx="0"/>
          </p:cNvCxnSpPr>
          <p:nvPr/>
        </p:nvCxnSpPr>
        <p:spPr>
          <a:xfrm flipH="1">
            <a:off x="3342856" y="1588890"/>
            <a:ext cx="765713" cy="595893"/>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Łącznik prosty ze strzałką 44">
            <a:extLst>
              <a:ext uri="{FF2B5EF4-FFF2-40B4-BE49-F238E27FC236}">
                <a16:creationId xmlns:a16="http://schemas.microsoft.com/office/drawing/2014/main" xmlns="" id="{BEC88448-6720-448C-AF7D-9E8953A3FCAB}"/>
              </a:ext>
            </a:extLst>
          </p:cNvPr>
          <p:cNvCxnSpPr>
            <a:cxnSpLocks/>
            <a:stCxn id="35" idx="2"/>
            <a:endCxn id="40" idx="0"/>
          </p:cNvCxnSpPr>
          <p:nvPr/>
        </p:nvCxnSpPr>
        <p:spPr>
          <a:xfrm flipH="1">
            <a:off x="3342856" y="1588889"/>
            <a:ext cx="2364771" cy="595894"/>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47" name="Łącznik prosty ze strzałką 46">
            <a:extLst>
              <a:ext uri="{FF2B5EF4-FFF2-40B4-BE49-F238E27FC236}">
                <a16:creationId xmlns:a16="http://schemas.microsoft.com/office/drawing/2014/main" xmlns="" id="{A258E507-1CAE-4445-9F27-CA259033F847}"/>
              </a:ext>
            </a:extLst>
          </p:cNvPr>
          <p:cNvCxnSpPr>
            <a:cxnSpLocks/>
            <a:stCxn id="36" idx="2"/>
            <a:endCxn id="40" idx="0"/>
          </p:cNvCxnSpPr>
          <p:nvPr/>
        </p:nvCxnSpPr>
        <p:spPr>
          <a:xfrm flipH="1">
            <a:off x="3342856" y="1588889"/>
            <a:ext cx="3486135" cy="595894"/>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sp>
        <p:nvSpPr>
          <p:cNvPr id="50" name="Prostokąt 49">
            <a:extLst>
              <a:ext uri="{FF2B5EF4-FFF2-40B4-BE49-F238E27FC236}">
                <a16:creationId xmlns:a16="http://schemas.microsoft.com/office/drawing/2014/main" xmlns="" id="{041E74A3-B419-4745-B234-262C1DAEFC47}"/>
              </a:ext>
            </a:extLst>
          </p:cNvPr>
          <p:cNvSpPr/>
          <p:nvPr/>
        </p:nvSpPr>
        <p:spPr>
          <a:xfrm>
            <a:off x="7339707" y="1281112"/>
            <a:ext cx="1130438" cy="307777"/>
          </a:xfrm>
          <a:prstGeom prst="rect">
            <a:avLst/>
          </a:prstGeom>
        </p:spPr>
        <p:txBody>
          <a:bodyPr wrap="none">
            <a:spAutoFit/>
          </a:bodyPr>
          <a:lstStyle/>
          <a:p>
            <a:r>
              <a:rPr lang="pl-PL" sz="1400">
                <a:solidFill>
                  <a:srgbClr val="04155C"/>
                </a:solidFill>
              </a:rPr>
              <a:t>OCR output</a:t>
            </a:r>
          </a:p>
        </p:txBody>
      </p:sp>
      <p:sp>
        <p:nvSpPr>
          <p:cNvPr id="51" name="Prostokąt 50">
            <a:extLst>
              <a:ext uri="{FF2B5EF4-FFF2-40B4-BE49-F238E27FC236}">
                <a16:creationId xmlns:a16="http://schemas.microsoft.com/office/drawing/2014/main" xmlns="" id="{54C2B820-013C-4F88-9131-1D01F11A7D2B}"/>
              </a:ext>
            </a:extLst>
          </p:cNvPr>
          <p:cNvSpPr/>
          <p:nvPr/>
        </p:nvSpPr>
        <p:spPr>
          <a:xfrm>
            <a:off x="7258427" y="673639"/>
            <a:ext cx="761747" cy="307777"/>
          </a:xfrm>
          <a:prstGeom prst="rect">
            <a:avLst/>
          </a:prstGeom>
        </p:spPr>
        <p:txBody>
          <a:bodyPr wrap="none">
            <a:spAutoFit/>
          </a:bodyPr>
          <a:lstStyle/>
          <a:p>
            <a:r>
              <a:rPr lang="pl-PL" sz="1400">
                <a:solidFill>
                  <a:srgbClr val="04155C"/>
                </a:solidFill>
              </a:rPr>
              <a:t>images</a:t>
            </a:r>
          </a:p>
        </p:txBody>
      </p:sp>
      <p:cxnSp>
        <p:nvCxnSpPr>
          <p:cNvPr id="52" name="Łącznik prosty ze strzałką 51">
            <a:extLst>
              <a:ext uri="{FF2B5EF4-FFF2-40B4-BE49-F238E27FC236}">
                <a16:creationId xmlns:a16="http://schemas.microsoft.com/office/drawing/2014/main" xmlns="" id="{96C0F65B-2722-45E2-A3AF-68D7F7ED09A5}"/>
              </a:ext>
            </a:extLst>
          </p:cNvPr>
          <p:cNvCxnSpPr>
            <a:cxnSpLocks/>
          </p:cNvCxnSpPr>
          <p:nvPr/>
        </p:nvCxnSpPr>
        <p:spPr>
          <a:xfrm>
            <a:off x="7646041" y="1045344"/>
            <a:ext cx="0" cy="194579"/>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53" name="Łącznik prosty ze strzałką 52">
            <a:extLst>
              <a:ext uri="{FF2B5EF4-FFF2-40B4-BE49-F238E27FC236}">
                <a16:creationId xmlns:a16="http://schemas.microsoft.com/office/drawing/2014/main" xmlns="" id="{79F4DBB3-E0E6-46F6-81AE-F546CF658DD0}"/>
              </a:ext>
            </a:extLst>
          </p:cNvPr>
          <p:cNvCxnSpPr>
            <a:cxnSpLocks/>
            <a:stCxn id="50" idx="2"/>
            <a:endCxn id="40" idx="0"/>
          </p:cNvCxnSpPr>
          <p:nvPr/>
        </p:nvCxnSpPr>
        <p:spPr>
          <a:xfrm flipH="1">
            <a:off x="3342856" y="1588889"/>
            <a:ext cx="4562070" cy="595894"/>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62" name="Łącznik prosty ze strzałką 61">
            <a:extLst>
              <a:ext uri="{FF2B5EF4-FFF2-40B4-BE49-F238E27FC236}">
                <a16:creationId xmlns:a16="http://schemas.microsoft.com/office/drawing/2014/main" xmlns="" id="{6B823FA1-F3C7-46EF-BE39-C1CEB1D589E8}"/>
              </a:ext>
            </a:extLst>
          </p:cNvPr>
          <p:cNvCxnSpPr>
            <a:cxnSpLocks/>
            <a:stCxn id="40" idx="2"/>
          </p:cNvCxnSpPr>
          <p:nvPr/>
        </p:nvCxnSpPr>
        <p:spPr>
          <a:xfrm flipH="1">
            <a:off x="2194562" y="2492560"/>
            <a:ext cx="1148294" cy="595893"/>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sp>
        <p:nvSpPr>
          <p:cNvPr id="65" name="Prostokąt 64">
            <a:extLst>
              <a:ext uri="{FF2B5EF4-FFF2-40B4-BE49-F238E27FC236}">
                <a16:creationId xmlns:a16="http://schemas.microsoft.com/office/drawing/2014/main" xmlns="" id="{CEC2524C-E08B-4885-9A8C-1C7E336CB5F9}"/>
              </a:ext>
            </a:extLst>
          </p:cNvPr>
          <p:cNvSpPr/>
          <p:nvPr/>
        </p:nvSpPr>
        <p:spPr>
          <a:xfrm>
            <a:off x="3534832" y="4621134"/>
            <a:ext cx="832279" cy="307777"/>
          </a:xfrm>
          <a:prstGeom prst="rect">
            <a:avLst/>
          </a:prstGeom>
        </p:spPr>
        <p:txBody>
          <a:bodyPr wrap="none">
            <a:spAutoFit/>
          </a:bodyPr>
          <a:lstStyle/>
          <a:p>
            <a:r>
              <a:rPr lang="pl-PL" sz="1400">
                <a:solidFill>
                  <a:srgbClr val="04155C"/>
                </a:solidFill>
              </a:rPr>
              <a:t>analysis</a:t>
            </a:r>
          </a:p>
        </p:txBody>
      </p:sp>
      <p:sp>
        <p:nvSpPr>
          <p:cNvPr id="66" name="Prostokąt 65">
            <a:extLst>
              <a:ext uri="{FF2B5EF4-FFF2-40B4-BE49-F238E27FC236}">
                <a16:creationId xmlns:a16="http://schemas.microsoft.com/office/drawing/2014/main" xmlns="" id="{A584BDE6-5BAA-4665-8B9C-5C703CD49115}"/>
              </a:ext>
            </a:extLst>
          </p:cNvPr>
          <p:cNvSpPr/>
          <p:nvPr/>
        </p:nvSpPr>
        <p:spPr>
          <a:xfrm>
            <a:off x="5980137" y="4621133"/>
            <a:ext cx="1963999" cy="307777"/>
          </a:xfrm>
          <a:prstGeom prst="rect">
            <a:avLst/>
          </a:prstGeom>
        </p:spPr>
        <p:txBody>
          <a:bodyPr wrap="none">
            <a:spAutoFit/>
          </a:bodyPr>
          <a:lstStyle/>
          <a:p>
            <a:r>
              <a:rPr lang="pl-PL" sz="1400">
                <a:solidFill>
                  <a:srgbClr val="04155C"/>
                </a:solidFill>
              </a:rPr>
              <a:t>input to another model</a:t>
            </a:r>
          </a:p>
        </p:txBody>
      </p:sp>
      <p:sp>
        <p:nvSpPr>
          <p:cNvPr id="67" name="Prostokąt 66">
            <a:extLst>
              <a:ext uri="{FF2B5EF4-FFF2-40B4-BE49-F238E27FC236}">
                <a16:creationId xmlns:a16="http://schemas.microsoft.com/office/drawing/2014/main" xmlns="" id="{79C2C271-92BC-4FA9-943B-F5AB4E932DA6}"/>
              </a:ext>
            </a:extLst>
          </p:cNvPr>
          <p:cNvSpPr/>
          <p:nvPr/>
        </p:nvSpPr>
        <p:spPr>
          <a:xfrm>
            <a:off x="696577" y="5472746"/>
            <a:ext cx="564578" cy="307777"/>
          </a:xfrm>
          <a:prstGeom prst="rect">
            <a:avLst/>
          </a:prstGeom>
        </p:spPr>
        <p:txBody>
          <a:bodyPr wrap="none">
            <a:spAutoFit/>
          </a:bodyPr>
          <a:lstStyle/>
          <a:p>
            <a:r>
              <a:rPr lang="pl-PL" sz="1400">
                <a:solidFill>
                  <a:srgbClr val="04155C"/>
                </a:solidFill>
              </a:rPr>
              <a:t>NER</a:t>
            </a:r>
          </a:p>
        </p:txBody>
      </p:sp>
      <p:sp>
        <p:nvSpPr>
          <p:cNvPr id="68" name="Prostokąt 67">
            <a:extLst>
              <a:ext uri="{FF2B5EF4-FFF2-40B4-BE49-F238E27FC236}">
                <a16:creationId xmlns:a16="http://schemas.microsoft.com/office/drawing/2014/main" xmlns="" id="{14AC7613-2BF4-4255-BDFF-236C079C1D07}"/>
              </a:ext>
            </a:extLst>
          </p:cNvPr>
          <p:cNvSpPr/>
          <p:nvPr/>
        </p:nvSpPr>
        <p:spPr>
          <a:xfrm>
            <a:off x="1291910" y="5472745"/>
            <a:ext cx="1348446" cy="307777"/>
          </a:xfrm>
          <a:prstGeom prst="rect">
            <a:avLst/>
          </a:prstGeom>
        </p:spPr>
        <p:txBody>
          <a:bodyPr wrap="none">
            <a:spAutoFit/>
          </a:bodyPr>
          <a:lstStyle/>
          <a:p>
            <a:r>
              <a:rPr lang="pl-PL" sz="1400">
                <a:solidFill>
                  <a:srgbClr val="04155C"/>
                </a:solidFill>
              </a:rPr>
              <a:t>summarization</a:t>
            </a:r>
          </a:p>
        </p:txBody>
      </p:sp>
      <p:sp>
        <p:nvSpPr>
          <p:cNvPr id="69" name="Prostokąt 68">
            <a:extLst>
              <a:ext uri="{FF2B5EF4-FFF2-40B4-BE49-F238E27FC236}">
                <a16:creationId xmlns:a16="http://schemas.microsoft.com/office/drawing/2014/main" xmlns="" id="{03EB5AE1-D4BB-4FA6-90A7-D520C5952928}"/>
              </a:ext>
            </a:extLst>
          </p:cNvPr>
          <p:cNvSpPr/>
          <p:nvPr/>
        </p:nvSpPr>
        <p:spPr>
          <a:xfrm>
            <a:off x="2523635" y="5463252"/>
            <a:ext cx="960519" cy="307777"/>
          </a:xfrm>
          <a:prstGeom prst="rect">
            <a:avLst/>
          </a:prstGeom>
        </p:spPr>
        <p:txBody>
          <a:bodyPr wrap="none">
            <a:spAutoFit/>
          </a:bodyPr>
          <a:lstStyle/>
          <a:p>
            <a:r>
              <a:rPr lang="pl-PL" sz="1400">
                <a:solidFill>
                  <a:srgbClr val="04155C"/>
                </a:solidFill>
              </a:rPr>
              <a:t>sentiment</a:t>
            </a:r>
          </a:p>
        </p:txBody>
      </p:sp>
      <p:sp>
        <p:nvSpPr>
          <p:cNvPr id="70" name="Prostokąt 69">
            <a:extLst>
              <a:ext uri="{FF2B5EF4-FFF2-40B4-BE49-F238E27FC236}">
                <a16:creationId xmlns:a16="http://schemas.microsoft.com/office/drawing/2014/main" xmlns="" id="{BB03420E-918A-4C4E-AE6F-D64FF2A35D47}"/>
              </a:ext>
            </a:extLst>
          </p:cNvPr>
          <p:cNvSpPr/>
          <p:nvPr/>
        </p:nvSpPr>
        <p:spPr>
          <a:xfrm>
            <a:off x="3479393" y="5463251"/>
            <a:ext cx="2173993" cy="307777"/>
          </a:xfrm>
          <a:prstGeom prst="rect">
            <a:avLst/>
          </a:prstGeom>
        </p:spPr>
        <p:txBody>
          <a:bodyPr wrap="none">
            <a:spAutoFit/>
          </a:bodyPr>
          <a:lstStyle/>
          <a:p>
            <a:r>
              <a:rPr lang="pl-PL" sz="1400">
                <a:solidFill>
                  <a:srgbClr val="04155C"/>
                </a:solidFill>
              </a:rPr>
              <a:t>semantics/understanding</a:t>
            </a:r>
          </a:p>
        </p:txBody>
      </p:sp>
      <p:cxnSp>
        <p:nvCxnSpPr>
          <p:cNvPr id="71" name="Łącznik prosty ze strzałką 70">
            <a:extLst>
              <a:ext uri="{FF2B5EF4-FFF2-40B4-BE49-F238E27FC236}">
                <a16:creationId xmlns:a16="http://schemas.microsoft.com/office/drawing/2014/main" xmlns="" id="{E59AAA21-80C7-4941-8591-A2A224BBE052}"/>
              </a:ext>
            </a:extLst>
          </p:cNvPr>
          <p:cNvCxnSpPr>
            <a:cxnSpLocks/>
            <a:stCxn id="65" idx="2"/>
            <a:endCxn id="70" idx="0"/>
          </p:cNvCxnSpPr>
          <p:nvPr/>
        </p:nvCxnSpPr>
        <p:spPr>
          <a:xfrm>
            <a:off x="3950972" y="4928911"/>
            <a:ext cx="615418" cy="534340"/>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Łącznik prosty ze strzałką 73">
            <a:extLst>
              <a:ext uri="{FF2B5EF4-FFF2-40B4-BE49-F238E27FC236}">
                <a16:creationId xmlns:a16="http://schemas.microsoft.com/office/drawing/2014/main" xmlns="" id="{CB0A43A5-9326-4AFC-B378-21C410ADA240}"/>
              </a:ext>
            </a:extLst>
          </p:cNvPr>
          <p:cNvCxnSpPr>
            <a:cxnSpLocks/>
            <a:stCxn id="65" idx="2"/>
            <a:endCxn id="69" idx="0"/>
          </p:cNvCxnSpPr>
          <p:nvPr/>
        </p:nvCxnSpPr>
        <p:spPr>
          <a:xfrm flipH="1">
            <a:off x="3003895" y="4928911"/>
            <a:ext cx="947077" cy="534341"/>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77" name="Łącznik prosty ze strzałką 76">
            <a:extLst>
              <a:ext uri="{FF2B5EF4-FFF2-40B4-BE49-F238E27FC236}">
                <a16:creationId xmlns:a16="http://schemas.microsoft.com/office/drawing/2014/main" xmlns="" id="{D78A59CA-6AA3-4C21-B4C9-48C3180A41CF}"/>
              </a:ext>
            </a:extLst>
          </p:cNvPr>
          <p:cNvCxnSpPr>
            <a:cxnSpLocks/>
            <a:stCxn id="65" idx="2"/>
            <a:endCxn id="68" idx="0"/>
          </p:cNvCxnSpPr>
          <p:nvPr/>
        </p:nvCxnSpPr>
        <p:spPr>
          <a:xfrm flipH="1">
            <a:off x="1966133" y="4928911"/>
            <a:ext cx="1984839" cy="543834"/>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Łącznik prosty ze strzałką 79">
            <a:extLst>
              <a:ext uri="{FF2B5EF4-FFF2-40B4-BE49-F238E27FC236}">
                <a16:creationId xmlns:a16="http://schemas.microsoft.com/office/drawing/2014/main" xmlns="" id="{181290CD-609A-4CEF-B9CD-A82EE5FAE33D}"/>
              </a:ext>
            </a:extLst>
          </p:cNvPr>
          <p:cNvCxnSpPr>
            <a:cxnSpLocks/>
            <a:stCxn id="65" idx="2"/>
            <a:endCxn id="67" idx="0"/>
          </p:cNvCxnSpPr>
          <p:nvPr/>
        </p:nvCxnSpPr>
        <p:spPr>
          <a:xfrm flipH="1">
            <a:off x="978866" y="4928911"/>
            <a:ext cx="2972106" cy="543835"/>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sp>
        <p:nvSpPr>
          <p:cNvPr id="83" name="Prostokąt 82">
            <a:extLst>
              <a:ext uri="{FF2B5EF4-FFF2-40B4-BE49-F238E27FC236}">
                <a16:creationId xmlns:a16="http://schemas.microsoft.com/office/drawing/2014/main" xmlns="" id="{BC8BCC3F-943D-4791-A572-9CBFCD969BCF}"/>
              </a:ext>
            </a:extLst>
          </p:cNvPr>
          <p:cNvSpPr/>
          <p:nvPr/>
        </p:nvSpPr>
        <p:spPr>
          <a:xfrm>
            <a:off x="6441377" y="5463251"/>
            <a:ext cx="433132" cy="307777"/>
          </a:xfrm>
          <a:prstGeom prst="rect">
            <a:avLst/>
          </a:prstGeom>
        </p:spPr>
        <p:txBody>
          <a:bodyPr wrap="none">
            <a:spAutoFit/>
          </a:bodyPr>
          <a:lstStyle/>
          <a:p>
            <a:r>
              <a:rPr lang="pl-PL" sz="1400">
                <a:solidFill>
                  <a:srgbClr val="04155C"/>
                </a:solidFill>
              </a:rPr>
              <a:t>ML</a:t>
            </a:r>
          </a:p>
        </p:txBody>
      </p:sp>
      <p:sp>
        <p:nvSpPr>
          <p:cNvPr id="84" name="Prostokąt 83">
            <a:extLst>
              <a:ext uri="{FF2B5EF4-FFF2-40B4-BE49-F238E27FC236}">
                <a16:creationId xmlns:a16="http://schemas.microsoft.com/office/drawing/2014/main" xmlns="" id="{A1A7224A-E088-4FA1-9B28-13DBF8C77A16}"/>
              </a:ext>
            </a:extLst>
          </p:cNvPr>
          <p:cNvSpPr/>
          <p:nvPr/>
        </p:nvSpPr>
        <p:spPr>
          <a:xfrm>
            <a:off x="7347968" y="5453758"/>
            <a:ext cx="771365" cy="307777"/>
          </a:xfrm>
          <a:prstGeom prst="rect">
            <a:avLst/>
          </a:prstGeom>
        </p:spPr>
        <p:txBody>
          <a:bodyPr wrap="none">
            <a:spAutoFit/>
          </a:bodyPr>
          <a:lstStyle/>
          <a:p>
            <a:r>
              <a:rPr lang="pl-PL" sz="1400">
                <a:solidFill>
                  <a:srgbClr val="04155C"/>
                </a:solidFill>
              </a:rPr>
              <a:t>chatbot</a:t>
            </a:r>
          </a:p>
        </p:txBody>
      </p:sp>
      <p:cxnSp>
        <p:nvCxnSpPr>
          <p:cNvPr id="85" name="Łącznik prosty ze strzałką 84">
            <a:extLst>
              <a:ext uri="{FF2B5EF4-FFF2-40B4-BE49-F238E27FC236}">
                <a16:creationId xmlns:a16="http://schemas.microsoft.com/office/drawing/2014/main" xmlns="" id="{6D1E4AE9-7998-427D-870E-DFC9A226A73D}"/>
              </a:ext>
            </a:extLst>
          </p:cNvPr>
          <p:cNvCxnSpPr>
            <a:cxnSpLocks/>
            <a:stCxn id="66" idx="2"/>
            <a:endCxn id="84" idx="0"/>
          </p:cNvCxnSpPr>
          <p:nvPr/>
        </p:nvCxnSpPr>
        <p:spPr>
          <a:xfrm>
            <a:off x="6962137" y="4928910"/>
            <a:ext cx="771514" cy="524848"/>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86" name="Łącznik prosty ze strzałką 85">
            <a:extLst>
              <a:ext uri="{FF2B5EF4-FFF2-40B4-BE49-F238E27FC236}">
                <a16:creationId xmlns:a16="http://schemas.microsoft.com/office/drawing/2014/main" xmlns="" id="{3888E2E2-F709-4978-AC9D-1240AAB374FF}"/>
              </a:ext>
            </a:extLst>
          </p:cNvPr>
          <p:cNvCxnSpPr>
            <a:cxnSpLocks/>
            <a:stCxn id="66" idx="2"/>
            <a:endCxn id="83" idx="0"/>
          </p:cNvCxnSpPr>
          <p:nvPr/>
        </p:nvCxnSpPr>
        <p:spPr>
          <a:xfrm flipH="1">
            <a:off x="6657943" y="4928910"/>
            <a:ext cx="304194" cy="534341"/>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91" name="Łącznik prosty ze strzałką 90">
            <a:extLst>
              <a:ext uri="{FF2B5EF4-FFF2-40B4-BE49-F238E27FC236}">
                <a16:creationId xmlns:a16="http://schemas.microsoft.com/office/drawing/2014/main" xmlns="" id="{82BB9C04-3494-4974-887A-7B042D2E885D}"/>
              </a:ext>
            </a:extLst>
          </p:cNvPr>
          <p:cNvCxnSpPr>
            <a:cxnSpLocks/>
            <a:endCxn id="65" idx="0"/>
          </p:cNvCxnSpPr>
          <p:nvPr/>
        </p:nvCxnSpPr>
        <p:spPr>
          <a:xfrm flipH="1">
            <a:off x="3950972" y="3799840"/>
            <a:ext cx="3184354" cy="821294"/>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cxnSp>
        <p:nvCxnSpPr>
          <p:cNvPr id="94" name="Łącznik prosty ze strzałką 93">
            <a:extLst>
              <a:ext uri="{FF2B5EF4-FFF2-40B4-BE49-F238E27FC236}">
                <a16:creationId xmlns:a16="http://schemas.microsoft.com/office/drawing/2014/main" xmlns="" id="{83156ABE-9BB8-4515-9542-F9C5FA6B29D5}"/>
              </a:ext>
            </a:extLst>
          </p:cNvPr>
          <p:cNvCxnSpPr>
            <a:cxnSpLocks/>
            <a:endCxn id="66" idx="0"/>
          </p:cNvCxnSpPr>
          <p:nvPr/>
        </p:nvCxnSpPr>
        <p:spPr>
          <a:xfrm flipH="1">
            <a:off x="6962137" y="3799840"/>
            <a:ext cx="173188" cy="821293"/>
          </a:xfrm>
          <a:prstGeom prst="straightConnector1">
            <a:avLst/>
          </a:prstGeom>
          <a:ln>
            <a:solidFill>
              <a:srgbClr val="0415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0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Podstawowe operacje: czyszczenie</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2" name="Rectangle 1"/>
          <p:cNvSpPr/>
          <p:nvPr/>
        </p:nvSpPr>
        <p:spPr>
          <a:xfrm>
            <a:off x="875132" y="1107996"/>
            <a:ext cx="7741545" cy="1200329"/>
          </a:xfrm>
          <a:prstGeom prst="rect">
            <a:avLst/>
          </a:prstGeom>
          <a:ln>
            <a:solidFill>
              <a:srgbClr val="04155C"/>
            </a:solidFill>
          </a:ln>
          <a:effectLst>
            <a:softEdge rad="0"/>
          </a:effectLst>
        </p:spPr>
        <p:txBody>
          <a:bodyPr wrap="square">
            <a:spAutoFit/>
          </a:bodyPr>
          <a:lstStyle/>
          <a:p>
            <a:r>
              <a:rPr lang="pl-PL" b="1" smtClean="0"/>
              <a:t>Czyszczenie </a:t>
            </a:r>
            <a:r>
              <a:rPr lang="pl-PL" smtClean="0"/>
              <a:t>jest pierwszą operacją jaką robimy na tekście. Usuwamy albo transformujemy to co tekst zaśmieca albo zniekształca – w zależności od use case’u.</a:t>
            </a:r>
          </a:p>
          <a:p>
            <a:pPr algn="ctr"/>
            <a:r>
              <a:rPr lang="pl-PL" smtClean="0"/>
              <a:t>„Garbage in – garbage out.”</a:t>
            </a:r>
            <a:endParaRPr lang="en-US"/>
          </a:p>
        </p:txBody>
      </p:sp>
      <p:sp>
        <p:nvSpPr>
          <p:cNvPr id="3" name="Rectangle 2"/>
          <p:cNvSpPr/>
          <p:nvPr/>
        </p:nvSpPr>
        <p:spPr>
          <a:xfrm>
            <a:off x="875132" y="2415084"/>
            <a:ext cx="5873477" cy="2308324"/>
          </a:xfrm>
          <a:prstGeom prst="rect">
            <a:avLst/>
          </a:prstGeom>
        </p:spPr>
        <p:txBody>
          <a:bodyPr wrap="square">
            <a:spAutoFit/>
          </a:bodyPr>
          <a:lstStyle/>
          <a:p>
            <a:r>
              <a:rPr lang="pl-PL" b="1" smtClean="0"/>
              <a:t>Przykładowe operacje</a:t>
            </a:r>
          </a:p>
          <a:p>
            <a:pPr marL="285750" indent="-285750">
              <a:buFont typeface="Arial" panose="020B0604020202020204" pitchFamily="34" charset="0"/>
              <a:buChar char="•"/>
            </a:pPr>
            <a:r>
              <a:rPr lang="pl-PL" smtClean="0"/>
              <a:t>usuwamy niepotrzebne białe znaki, np. taby</a:t>
            </a:r>
          </a:p>
          <a:p>
            <a:pPr marL="285750" indent="-285750">
              <a:buFont typeface="Arial" panose="020B0604020202020204" pitchFamily="34" charset="0"/>
              <a:buChar char="•"/>
            </a:pPr>
            <a:r>
              <a:rPr lang="pl-PL" smtClean="0"/>
              <a:t>zmieniamy .......... na .</a:t>
            </a:r>
          </a:p>
          <a:p>
            <a:pPr marL="285750" indent="-285750">
              <a:buFont typeface="Arial" panose="020B0604020202020204" pitchFamily="34" charset="0"/>
              <a:buChar char="•"/>
            </a:pPr>
            <a:r>
              <a:rPr lang="pl-PL" smtClean="0"/>
              <a:t>usuwamy emotikony, hashtagi, etc.</a:t>
            </a:r>
          </a:p>
          <a:p>
            <a:pPr marL="285750" indent="-285750">
              <a:buFont typeface="Arial" panose="020B0604020202020204" pitchFamily="34" charset="0"/>
              <a:buChar char="•"/>
            </a:pPr>
            <a:r>
              <a:rPr lang="pl-PL" smtClean="0"/>
              <a:t>usuwamy tagi i pozostałości po OCR-ach</a:t>
            </a:r>
          </a:p>
          <a:p>
            <a:pPr marL="285750" indent="-285750">
              <a:buFont typeface="Arial" panose="020B0604020202020204" pitchFamily="34" charset="0"/>
              <a:buChar char="•"/>
            </a:pPr>
            <a:r>
              <a:rPr lang="pl-PL" smtClean="0"/>
              <a:t>ustawiamy właściwą stronę kodową</a:t>
            </a:r>
          </a:p>
          <a:p>
            <a:pPr marL="285750" indent="-285750">
              <a:buFont typeface="Arial" panose="020B0604020202020204" pitchFamily="34" charset="0"/>
              <a:buChar char="•"/>
            </a:pPr>
            <a:r>
              <a:rPr lang="pl-PL" smtClean="0"/>
              <a:t>łączymy roz-bite wy-razy</a:t>
            </a:r>
          </a:p>
          <a:p>
            <a:pPr marL="285750" indent="-285750">
              <a:buFont typeface="Arial" panose="020B0604020202020204" pitchFamily="34" charset="0"/>
              <a:buChar char="•"/>
            </a:pPr>
            <a:endParaRPr lang="pl-PL" smtClean="0"/>
          </a:p>
        </p:txBody>
      </p:sp>
      <p:pic>
        <p:nvPicPr>
          <p:cNvPr id="5" name="Picture 4"/>
          <p:cNvPicPr>
            <a:picLocks noChangeAspect="1"/>
          </p:cNvPicPr>
          <p:nvPr/>
        </p:nvPicPr>
        <p:blipFill>
          <a:blip r:embed="rId2"/>
          <a:stretch>
            <a:fillRect/>
          </a:stretch>
        </p:blipFill>
        <p:spPr>
          <a:xfrm>
            <a:off x="268599" y="4655650"/>
            <a:ext cx="4163156" cy="1841485"/>
          </a:xfrm>
          <a:prstGeom prst="rect">
            <a:avLst/>
          </a:prstGeom>
        </p:spPr>
      </p:pic>
      <p:pic>
        <p:nvPicPr>
          <p:cNvPr id="6" name="Picture 5"/>
          <p:cNvPicPr>
            <a:picLocks noChangeAspect="1"/>
          </p:cNvPicPr>
          <p:nvPr/>
        </p:nvPicPr>
        <p:blipFill>
          <a:blip r:embed="rId3"/>
          <a:stretch>
            <a:fillRect/>
          </a:stretch>
        </p:blipFill>
        <p:spPr>
          <a:xfrm>
            <a:off x="4986350" y="4958696"/>
            <a:ext cx="3978135" cy="921763"/>
          </a:xfrm>
          <a:prstGeom prst="rect">
            <a:avLst/>
          </a:prstGeom>
        </p:spPr>
      </p:pic>
      <p:cxnSp>
        <p:nvCxnSpPr>
          <p:cNvPr id="8" name="Straight Arrow Connector 7"/>
          <p:cNvCxnSpPr>
            <a:endCxn id="6" idx="1"/>
          </p:cNvCxnSpPr>
          <p:nvPr/>
        </p:nvCxnSpPr>
        <p:spPr>
          <a:xfrm>
            <a:off x="4572000" y="5419577"/>
            <a:ext cx="4143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71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smtClean="0">
                <a:solidFill>
                  <a:srgbClr val="04155C"/>
                </a:solidFill>
                <a:latin typeface="Arial" panose="020B0604020202020204" pitchFamily="34" charset="0"/>
                <a:ea typeface="Roboto Light" panose="02000000000000000000" pitchFamily="2" charset="0"/>
                <a:cs typeface="Arial" panose="020B0604020202020204" pitchFamily="34" charset="0"/>
              </a:rPr>
              <a:t>Bonus: regex</a:t>
            </a:r>
            <a:endParaRPr lang="en-US" sz="2400" dirty="0">
              <a:solidFill>
                <a:srgbClr val="04155C"/>
              </a:solidFill>
              <a:latin typeface="Roboto Light" panose="02000000000000000000" pitchFamily="2" charset="0"/>
              <a:ea typeface="Roboto Light" panose="02000000000000000000" pitchFamily="2" charset="0"/>
            </a:endParaRPr>
          </a:p>
        </p:txBody>
      </p:sp>
      <p:pic>
        <p:nvPicPr>
          <p:cNvPr id="7" name="Picture 6"/>
          <p:cNvPicPr>
            <a:picLocks noChangeAspect="1"/>
          </p:cNvPicPr>
          <p:nvPr/>
        </p:nvPicPr>
        <p:blipFill>
          <a:blip r:embed="rId2"/>
          <a:stretch>
            <a:fillRect/>
          </a:stretch>
        </p:blipFill>
        <p:spPr>
          <a:xfrm>
            <a:off x="1304622" y="862142"/>
            <a:ext cx="6635770" cy="3986508"/>
          </a:xfrm>
          <a:prstGeom prst="rect">
            <a:avLst/>
          </a:prstGeom>
        </p:spPr>
      </p:pic>
      <p:sp>
        <p:nvSpPr>
          <p:cNvPr id="9" name="Rectangle 8"/>
          <p:cNvSpPr/>
          <p:nvPr/>
        </p:nvSpPr>
        <p:spPr>
          <a:xfrm>
            <a:off x="1866658" y="4777381"/>
            <a:ext cx="6124150" cy="369332"/>
          </a:xfrm>
          <a:prstGeom prst="rect">
            <a:avLst/>
          </a:prstGeom>
        </p:spPr>
        <p:txBody>
          <a:bodyPr wrap="square">
            <a:spAutoFit/>
          </a:bodyPr>
          <a:lstStyle/>
          <a:p>
            <a:r>
              <a:rPr lang="en-US">
                <a:hlinkClick r:id="rId3"/>
              </a:rPr>
              <a:t>https://www.w3schools.com/python/python_regex.asp</a:t>
            </a:r>
            <a:endParaRPr lang="en-US"/>
          </a:p>
        </p:txBody>
      </p:sp>
      <p:sp>
        <p:nvSpPr>
          <p:cNvPr id="10" name="TextBox 9"/>
          <p:cNvSpPr txBox="1"/>
          <p:nvPr/>
        </p:nvSpPr>
        <p:spPr>
          <a:xfrm>
            <a:off x="698904" y="5760138"/>
            <a:ext cx="7010252" cy="923330"/>
          </a:xfrm>
          <a:prstGeom prst="rect">
            <a:avLst/>
          </a:prstGeom>
          <a:noFill/>
        </p:spPr>
        <p:txBody>
          <a:bodyPr wrap="none" rtlCol="0">
            <a:spAutoFit/>
          </a:bodyPr>
          <a:lstStyle/>
          <a:p>
            <a:r>
              <a:rPr lang="pl-PL" smtClean="0"/>
              <a:t>wszystkie liczby zmiennoprzecinkowe: \d+\.\d+ albo [-+]\d*\.\d+|\d+</a:t>
            </a:r>
          </a:p>
          <a:p>
            <a:endParaRPr lang="pl-PL"/>
          </a:p>
          <a:p>
            <a:r>
              <a:rPr lang="pl-PL" smtClean="0"/>
              <a:t>zadanie: jak wyłapać nazwy domen? </a:t>
            </a:r>
            <a:endParaRPr lang="en-US"/>
          </a:p>
        </p:txBody>
      </p:sp>
    </p:spTree>
    <p:extLst>
      <p:ext uri="{BB962C8B-B14F-4D97-AF65-F5344CB8AC3E}">
        <p14:creationId xmlns:p14="http://schemas.microsoft.com/office/powerpoint/2010/main" val="231024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FDC17B85-87B0-47AC-9D1A-A95F8B82F9F6}"/>
              </a:ext>
            </a:extLst>
          </p:cNvPr>
          <p:cNvSpPr txBox="1"/>
          <p:nvPr/>
        </p:nvSpPr>
        <p:spPr>
          <a:xfrm>
            <a:off x="0" y="211974"/>
            <a:ext cx="9144000" cy="461665"/>
          </a:xfrm>
          <a:prstGeom prst="rect">
            <a:avLst/>
          </a:prstGeom>
          <a:noFill/>
        </p:spPr>
        <p:txBody>
          <a:bodyPr wrap="square" rtlCol="0">
            <a:spAutoFit/>
          </a:bodyPr>
          <a:lstStyle/>
          <a:p>
            <a:pPr algn="ctr"/>
            <a:r>
              <a:rPr lang="pl-PL" sz="2400">
                <a:solidFill>
                  <a:srgbClr val="04155C"/>
                </a:solidFill>
                <a:latin typeface="Arial" panose="020B0604020202020204" pitchFamily="34" charset="0"/>
                <a:ea typeface="Roboto Light" panose="02000000000000000000" pitchFamily="2" charset="0"/>
                <a:cs typeface="Arial" panose="020B0604020202020204" pitchFamily="34" charset="0"/>
              </a:rPr>
              <a:t>Podstawowe operacje: tokenizacja</a:t>
            </a:r>
            <a:endParaRPr lang="en-US" sz="2400" dirty="0">
              <a:solidFill>
                <a:srgbClr val="04155C"/>
              </a:solidFill>
              <a:latin typeface="Roboto Light" panose="02000000000000000000" pitchFamily="2" charset="0"/>
              <a:ea typeface="Roboto Light" panose="02000000000000000000" pitchFamily="2" charset="0"/>
            </a:endParaRPr>
          </a:p>
        </p:txBody>
      </p:sp>
      <p:sp>
        <p:nvSpPr>
          <p:cNvPr id="3" name="Rectangle 2"/>
          <p:cNvSpPr/>
          <p:nvPr/>
        </p:nvSpPr>
        <p:spPr>
          <a:xfrm>
            <a:off x="875132" y="1107996"/>
            <a:ext cx="7741545" cy="646331"/>
          </a:xfrm>
          <a:prstGeom prst="rect">
            <a:avLst/>
          </a:prstGeom>
          <a:ln>
            <a:solidFill>
              <a:srgbClr val="04155C"/>
            </a:solidFill>
          </a:ln>
          <a:effectLst>
            <a:softEdge rad="0"/>
          </a:effectLst>
        </p:spPr>
        <p:txBody>
          <a:bodyPr wrap="square">
            <a:spAutoFit/>
          </a:bodyPr>
          <a:lstStyle/>
          <a:p>
            <a:r>
              <a:rPr lang="pl-PL" b="1" smtClean="0"/>
              <a:t>Tokenizacja </a:t>
            </a:r>
            <a:r>
              <a:rPr lang="pl-PL" smtClean="0"/>
              <a:t>to rozbijanie tekstu na leksemy (wyrazy).</a:t>
            </a:r>
          </a:p>
          <a:p>
            <a:r>
              <a:rPr lang="pl-PL" smtClean="0"/>
              <a:t>Może być poprzedzone rozbijaniem na paragrafy, zdania, etc. </a:t>
            </a:r>
            <a:endParaRPr lang="en-US"/>
          </a:p>
        </p:txBody>
      </p:sp>
      <p:sp>
        <p:nvSpPr>
          <p:cNvPr id="2" name="Rectangle 1"/>
          <p:cNvSpPr/>
          <p:nvPr/>
        </p:nvSpPr>
        <p:spPr>
          <a:xfrm>
            <a:off x="2415026" y="2456842"/>
            <a:ext cx="4572000" cy="923330"/>
          </a:xfrm>
          <a:prstGeom prst="rect">
            <a:avLst/>
          </a:prstGeom>
        </p:spPr>
        <p:txBody>
          <a:bodyPr>
            <a:spAutoFit/>
          </a:bodyPr>
          <a:lstStyle/>
          <a:p>
            <a:r>
              <a:rPr lang="en-US" i="1"/>
              <a:t>Tokenizacja jest niezbędna. Rozbija ciąg znaków na leksemy, czyli coś o wyższej strukturze.</a:t>
            </a:r>
          </a:p>
        </p:txBody>
      </p:sp>
      <p:pic>
        <p:nvPicPr>
          <p:cNvPr id="5" name="Picture 4"/>
          <p:cNvPicPr>
            <a:picLocks noChangeAspect="1"/>
          </p:cNvPicPr>
          <p:nvPr/>
        </p:nvPicPr>
        <p:blipFill>
          <a:blip r:embed="rId2"/>
          <a:stretch>
            <a:fillRect/>
          </a:stretch>
        </p:blipFill>
        <p:spPr>
          <a:xfrm>
            <a:off x="518354" y="4977685"/>
            <a:ext cx="8272249" cy="497492"/>
          </a:xfrm>
          <a:prstGeom prst="rect">
            <a:avLst/>
          </a:prstGeom>
        </p:spPr>
      </p:pic>
      <p:cxnSp>
        <p:nvCxnSpPr>
          <p:cNvPr id="9" name="Straight Arrow Connector 8"/>
          <p:cNvCxnSpPr/>
          <p:nvPr/>
        </p:nvCxnSpPr>
        <p:spPr>
          <a:xfrm>
            <a:off x="4701026" y="3622655"/>
            <a:ext cx="0" cy="114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831223"/>
      </p:ext>
    </p:extLst>
  </p:cSld>
  <p:clrMapOvr>
    <a:masterClrMapping/>
  </p:clrMapOvr>
</p:sld>
</file>

<file path=ppt/theme/theme1.xml><?xml version="1.0" encoding="utf-8"?>
<a:theme xmlns:a="http://schemas.openxmlformats.org/drawingml/2006/main" name="MotywUW2017">
  <a:themeElements>
    <a:clrScheme name="Niestandardowy 4">
      <a:dk1>
        <a:srgbClr val="000000"/>
      </a:dk1>
      <a:lt1>
        <a:srgbClr val="FFFFFF"/>
      </a:lt1>
      <a:dk2>
        <a:srgbClr val="00447A"/>
      </a:dk2>
      <a:lt2>
        <a:srgbClr val="FFFFFF"/>
      </a:lt2>
      <a:accent1>
        <a:srgbClr val="0092CE"/>
      </a:accent1>
      <a:accent2>
        <a:srgbClr val="F9B531"/>
      </a:accent2>
      <a:accent3>
        <a:srgbClr val="C4D121"/>
      </a:accent3>
      <a:accent4>
        <a:srgbClr val="E76153"/>
      </a:accent4>
      <a:accent5>
        <a:srgbClr val="34BCE5"/>
      </a:accent5>
      <a:accent6>
        <a:srgbClr val="A6DBF4"/>
      </a:accent6>
      <a:hlink>
        <a:srgbClr val="00589B"/>
      </a:hlink>
      <a:folHlink>
        <a:srgbClr val="BFBFBF"/>
      </a:folHlink>
    </a:clrScheme>
    <a:fontScheme name="uw 2017-2020">
      <a:majorFont>
        <a:latin typeface="Roboto Medium"/>
        <a:ea typeface=""/>
        <a:cs typeface=""/>
      </a:majorFont>
      <a:minorFont>
        <a:latin typeface="Roboto Light"/>
        <a:ea typeface=""/>
        <a:cs typeface=""/>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tywUW2017" id="{1B705226-CE0E-490F-AD80-E7EB2AE0513D}" vid="{0B81D375-18C1-427F-AEA0-73786F7E7E12}"/>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1BE477DBD5AB443B45B8D60030C0D4A" ma:contentTypeVersion="3" ma:contentTypeDescription="Utwórz nowy dokument." ma:contentTypeScope="" ma:versionID="6bc79bd99f3ccca0fda78c7670a610a4">
  <xsd:schema xmlns:xsd="http://www.w3.org/2001/XMLSchema" xmlns:xs="http://www.w3.org/2001/XMLSchema" xmlns:p="http://schemas.microsoft.com/office/2006/metadata/properties" xmlns:ns2="7e31f4cf-f934-4212-bf3f-bff3e5b786e5" targetNamespace="http://schemas.microsoft.com/office/2006/metadata/properties" ma:root="true" ma:fieldsID="7aa10f1063c74747666e723be251a67f" ns2:_="">
    <xsd:import namespace="7e31f4cf-f934-4212-bf3f-bff3e5b786e5"/>
    <xsd:element name="properties">
      <xsd:complexType>
        <xsd:sequence>
          <xsd:element name="documentManagement">
            <xsd:complexType>
              <xsd:all>
                <xsd:element ref="ns2:Kategori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31f4cf-f934-4212-bf3f-bff3e5b786e5" elementFormDefault="qualified">
    <xsd:import namespace="http://schemas.microsoft.com/office/2006/documentManagement/types"/>
    <xsd:import namespace="http://schemas.microsoft.com/office/infopath/2007/PartnerControls"/>
    <xsd:element name="Kategoria" ma:index="8" nillable="true" ma:displayName="Kategoria" ma:default="promocja" ma:format="Dropdown" ma:internalName="Kategoria">
      <xsd:simpleType>
        <xsd:restriction base="dms:Choice">
          <xsd:enumeration value="materiał informacyjny"/>
          <xsd:enumeration value="promocja"/>
          <xsd:enumeration value="rozliczenia"/>
          <xsd:enumeration value="zatrudnienie"/>
          <xsd:enumeration value="zamówienia publiczne"/>
          <xsd:enumeration value="finanse"/>
          <xsd:enumeration value="plan wykonawczy"/>
          <xsd:enumeration value="Plan"/>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ategoria xmlns="7e31f4cf-f934-4212-bf3f-bff3e5b786e5">promocja</Kategoria>
  </documentManagement>
</p:properties>
</file>

<file path=customXml/itemProps1.xml><?xml version="1.0" encoding="utf-8"?>
<ds:datastoreItem xmlns:ds="http://schemas.openxmlformats.org/officeDocument/2006/customXml" ds:itemID="{E5B7B964-E4B3-41E9-A905-CBAD57153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31f4cf-f934-4212-bf3f-bff3e5b786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15A6E8-5319-4B82-890F-1413C55BBC14}">
  <ds:schemaRefs>
    <ds:schemaRef ds:uri="http://schemas.microsoft.com/sharepoint/v3/contenttype/forms"/>
  </ds:schemaRefs>
</ds:datastoreItem>
</file>

<file path=customXml/itemProps3.xml><?xml version="1.0" encoding="utf-8"?>
<ds:datastoreItem xmlns:ds="http://schemas.openxmlformats.org/officeDocument/2006/customXml" ds:itemID="{9A63F1C4-A092-4319-8B92-46D506493762}">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7e31f4cf-f934-4212-bf3f-bff3e5b786e5"/>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6891</TotalTime>
  <Words>1094</Words>
  <Application>Microsoft Office PowerPoint</Application>
  <PresentationFormat>On-screen Show (4:3)</PresentationFormat>
  <Paragraphs>248</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Audrey Med</vt:lpstr>
      <vt:lpstr>Bradley Hand ITC</vt:lpstr>
      <vt:lpstr>Calibri</vt:lpstr>
      <vt:lpstr>GOGOIA</vt:lpstr>
      <vt:lpstr>Roboto Light</vt:lpstr>
      <vt:lpstr>Roboto Medium</vt:lpstr>
      <vt:lpstr>Roboto Thin</vt:lpstr>
      <vt:lpstr>Wingdings</vt:lpstr>
      <vt:lpstr>MotywUW2017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SUBMIND.AI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 inż. Karol Kulasiński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Ania</dc:creator>
  <cp:lastModifiedBy>Karol Kulasinski</cp:lastModifiedBy>
  <cp:revision>218</cp:revision>
  <cp:lastPrinted>2017-03-03T10:24:26Z</cp:lastPrinted>
  <dcterms:created xsi:type="dcterms:W3CDTF">2017-02-20T13:47:12Z</dcterms:created>
  <dcterms:modified xsi:type="dcterms:W3CDTF">2020-03-04T19:02:00Z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0x010100A1BE477DBD5AB443B45B8D60030C0D4A</vt:lpwstr>
  </property>
  <property fmtid="{D5CDD505-2E9C-101B-9397-08002B2CF9AE}" pid="3" name="Kategorie">
    <vt:lpwstr>promocja</vt:lpwstr>
  </property>
</Properties>
</file>